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6" r:id="rId3"/>
    <p:sldId id="260" r:id="rId4"/>
    <p:sldId id="259" r:id="rId5"/>
    <p:sldId id="261" r:id="rId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69" d="100"/>
          <a:sy n="69" d="100"/>
        </p:scale>
        <p:origin x="12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DCEDD-092C-4B9E-9477-79E4722B3456}" type="datetimeFigureOut">
              <a:rPr lang="it-IT" smtClean="0"/>
              <a:t>07/02/2024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60494-6E5B-4C0B-AF52-C2CC50E488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7472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DCEDD-092C-4B9E-9477-79E4722B3456}" type="datetimeFigureOut">
              <a:rPr lang="it-IT" smtClean="0"/>
              <a:t>07/02/2024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60494-6E5B-4C0B-AF52-C2CC50E488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6949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DCEDD-092C-4B9E-9477-79E4722B3456}" type="datetimeFigureOut">
              <a:rPr lang="it-IT" smtClean="0"/>
              <a:t>07/02/2024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60494-6E5B-4C0B-AF52-C2CC50E488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183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DCEDD-092C-4B9E-9477-79E4722B3456}" type="datetimeFigureOut">
              <a:rPr lang="it-IT" smtClean="0"/>
              <a:t>07/02/2024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60494-6E5B-4C0B-AF52-C2CC50E488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6925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DCEDD-092C-4B9E-9477-79E4722B3456}" type="datetimeFigureOut">
              <a:rPr lang="it-IT" smtClean="0"/>
              <a:t>07/02/2024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60494-6E5B-4C0B-AF52-C2CC50E488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0841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DCEDD-092C-4B9E-9477-79E4722B3456}" type="datetimeFigureOut">
              <a:rPr lang="it-IT" smtClean="0"/>
              <a:t>07/02/2024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60494-6E5B-4C0B-AF52-C2CC50E488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1704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DCEDD-092C-4B9E-9477-79E4722B3456}" type="datetimeFigureOut">
              <a:rPr lang="it-IT" smtClean="0"/>
              <a:t>07/02/2024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60494-6E5B-4C0B-AF52-C2CC50E488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1586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DCEDD-092C-4B9E-9477-79E4722B3456}" type="datetimeFigureOut">
              <a:rPr lang="it-IT" smtClean="0"/>
              <a:t>07/02/2024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60494-6E5B-4C0B-AF52-C2CC50E488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7296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DCEDD-092C-4B9E-9477-79E4722B3456}" type="datetimeFigureOut">
              <a:rPr lang="it-IT" smtClean="0"/>
              <a:t>07/02/2024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60494-6E5B-4C0B-AF52-C2CC50E488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9422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DCEDD-092C-4B9E-9477-79E4722B3456}" type="datetimeFigureOut">
              <a:rPr lang="it-IT" smtClean="0"/>
              <a:t>07/02/2024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60494-6E5B-4C0B-AF52-C2CC50E488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3407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DCEDD-092C-4B9E-9477-79E4722B3456}" type="datetimeFigureOut">
              <a:rPr lang="it-IT" smtClean="0"/>
              <a:t>07/02/2024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60494-6E5B-4C0B-AF52-C2CC50E488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9251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DCEDD-092C-4B9E-9477-79E4722B3456}" type="datetimeFigureOut">
              <a:rPr lang="it-IT" smtClean="0"/>
              <a:t>07/02/2024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60494-6E5B-4C0B-AF52-C2CC50E488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463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3" Type="http://schemas.openxmlformats.org/officeDocument/2006/relationships/image" Target="../media/image7.png"/><Relationship Id="rId7" Type="http://schemas.openxmlformats.org/officeDocument/2006/relationships/image" Target="../media/image9.svg"/><Relationship Id="rId12" Type="http://schemas.openxmlformats.org/officeDocument/2006/relationships/image" Target="../media/image1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3.sv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sv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4.png"/><Relationship Id="rId3" Type="http://schemas.openxmlformats.org/officeDocument/2006/relationships/image" Target="../media/image7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hyperlink" Target="https://www.mise.gov.it/" TargetMode="External"/><Relationship Id="rId9" Type="http://schemas.openxmlformats.org/officeDocument/2006/relationships/image" Target="../media/image16.png"/><Relationship Id="rId1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9.sv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BC9A469F-1E51-2F35-2927-7E8A9BC836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7572"/>
            <a:ext cx="9144000" cy="6852871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AED7B053-5AD9-FE5F-E4C9-B37BC80C7CBD}"/>
              </a:ext>
            </a:extLst>
          </p:cNvPr>
          <p:cNvSpPr txBox="1"/>
          <p:nvPr/>
        </p:nvSpPr>
        <p:spPr>
          <a:xfrm>
            <a:off x="1068226" y="2170633"/>
            <a:ext cx="6648627" cy="453970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it-IT" sz="2000" b="1" dirty="0">
                <a:solidFill>
                  <a:srgbClr val="92D050"/>
                </a:solidFill>
                <a:latin typeface="Helvetica-Bold" pitchFamily="2" charset="0"/>
              </a:rPr>
              <a:t>ECOBONUS VEICOLI 2024</a:t>
            </a:r>
          </a:p>
          <a:p>
            <a:pPr algn="ctr"/>
            <a:r>
              <a:rPr lang="it-IT" sz="1200" b="1" dirty="0">
                <a:solidFill>
                  <a:srgbClr val="92D050"/>
                </a:solidFill>
                <a:latin typeface="Helvetica-Bold" pitchFamily="2" charset="0"/>
              </a:rPr>
              <a:t> </a:t>
            </a:r>
            <a:r>
              <a:rPr lang="it-IT" sz="1200" dirty="0">
                <a:solidFill>
                  <a:srgbClr val="92D050"/>
                </a:solidFill>
                <a:latin typeface="Helvetica-Bold" pitchFamily="2" charset="0"/>
              </a:rPr>
              <a:t>(a gennaio 2024)</a:t>
            </a:r>
          </a:p>
          <a:p>
            <a:pPr algn="ctr"/>
            <a:endParaRPr lang="it-IT" sz="1200" dirty="0">
              <a:latin typeface="Helvetica-Bold" pitchFamily="2" charset="0"/>
            </a:endParaRPr>
          </a:p>
          <a:p>
            <a:pPr algn="just"/>
            <a:r>
              <a:rPr lang="it-IT" sz="1200" dirty="0"/>
              <a:t>Dal </a:t>
            </a:r>
            <a:r>
              <a:rPr lang="it-IT" sz="1200" b="1" dirty="0"/>
              <a:t>23 gennaio 2024, </a:t>
            </a:r>
            <a:r>
              <a:rPr lang="it-IT" sz="1200" dirty="0"/>
              <a:t>sulla </a:t>
            </a:r>
            <a:r>
              <a:rPr lang="it-IT" sz="1200" b="1" dirty="0"/>
              <a:t>piattaforma Ecobonus veicoli </a:t>
            </a:r>
            <a:r>
              <a:rPr lang="it-IT" sz="1200" dirty="0"/>
              <a:t>del Ministero delle Imprese e del Made in </a:t>
            </a:r>
            <a:r>
              <a:rPr lang="it-IT" sz="1200" dirty="0" err="1"/>
              <a:t>Italy</a:t>
            </a:r>
            <a:r>
              <a:rPr lang="it-IT" sz="1200" dirty="0"/>
              <a:t>,</a:t>
            </a:r>
            <a:r>
              <a:rPr lang="it-IT" sz="1200" b="1" dirty="0"/>
              <a:t> </a:t>
            </a:r>
            <a:r>
              <a:rPr lang="it-IT" sz="1200" dirty="0"/>
              <a:t>è possibile inserire le prenotazioni per i </a:t>
            </a:r>
            <a:r>
              <a:rPr lang="it-IT" sz="1200" b="1" dirty="0"/>
              <a:t>contributi </a:t>
            </a:r>
            <a:r>
              <a:rPr lang="it-IT" sz="1200" dirty="0"/>
              <a:t>per l'</a:t>
            </a:r>
            <a:r>
              <a:rPr lang="it-IT" sz="1200" b="1" dirty="0"/>
              <a:t>acquisto di veicoli non inquinanti </a:t>
            </a:r>
            <a:r>
              <a:rPr lang="it-IT" sz="1200" dirty="0"/>
              <a:t>di categoria:</a:t>
            </a:r>
          </a:p>
          <a:p>
            <a:pPr algn="ctr"/>
            <a:endParaRPr lang="it-IT" sz="1200" dirty="0"/>
          </a:p>
          <a:p>
            <a:pPr algn="ctr"/>
            <a:r>
              <a:rPr lang="it-IT" sz="1200" dirty="0"/>
              <a:t>           </a:t>
            </a:r>
            <a:r>
              <a:rPr lang="it-IT" sz="1200" b="1" dirty="0">
                <a:solidFill>
                  <a:srgbClr val="0070C0"/>
                </a:solidFill>
              </a:rPr>
              <a:t>M1 (autoveicoli)</a:t>
            </a:r>
          </a:p>
          <a:p>
            <a:pPr algn="ctr"/>
            <a:endParaRPr lang="it-IT" sz="1200" dirty="0"/>
          </a:p>
          <a:p>
            <a:pPr algn="ctr"/>
            <a:r>
              <a:rPr lang="it-IT" sz="1200" dirty="0"/>
              <a:t>                     </a:t>
            </a:r>
            <a:r>
              <a:rPr lang="it-IT" sz="1200" b="1" dirty="0">
                <a:solidFill>
                  <a:srgbClr val="0070C0"/>
                </a:solidFill>
              </a:rPr>
              <a:t>L1e - L7e (motocicli e ciclomotori)</a:t>
            </a:r>
          </a:p>
          <a:p>
            <a:pPr algn="ctr"/>
            <a:r>
              <a:rPr lang="it-IT" sz="1200" dirty="0"/>
              <a:t>	       </a:t>
            </a:r>
          </a:p>
          <a:p>
            <a:pPr algn="ctr"/>
            <a:r>
              <a:rPr lang="it-IT" sz="1200" dirty="0"/>
              <a:t>	</a:t>
            </a:r>
          </a:p>
          <a:p>
            <a:pPr algn="ctr"/>
            <a:r>
              <a:rPr lang="it-IT" sz="1200" b="1" dirty="0">
                <a:solidFill>
                  <a:srgbClr val="FF0000"/>
                </a:solidFill>
              </a:rPr>
              <a:t>COME CHIEDERLO E OTTENERLO </a:t>
            </a:r>
          </a:p>
          <a:p>
            <a:pPr algn="just"/>
            <a:endParaRPr lang="it-IT" sz="1200" b="1" dirty="0"/>
          </a:p>
          <a:p>
            <a:pPr algn="just"/>
            <a:r>
              <a:rPr lang="it-IT" sz="1100" b="1" dirty="0">
                <a:solidFill>
                  <a:srgbClr val="FF0000"/>
                </a:solidFill>
              </a:rPr>
              <a:t>PRENOTAZIONE</a:t>
            </a:r>
            <a:r>
              <a:rPr lang="it-IT" sz="1100" dirty="0"/>
              <a:t>: il concessionario/rivenditore, una volta completata la registrazione alla piattaforma, procede con la prenotazione del contributo per ogni veicolo e, in base alla disponibilità del fondo, riceve conferma della prenotazione effettuata.</a:t>
            </a:r>
          </a:p>
          <a:p>
            <a:pPr algn="just"/>
            <a:r>
              <a:rPr lang="it-IT" sz="1100" b="1" dirty="0">
                <a:solidFill>
                  <a:srgbClr val="FF0000"/>
                </a:solidFill>
              </a:rPr>
              <a:t>EROGAZIONE</a:t>
            </a:r>
            <a:r>
              <a:rPr lang="it-IT" sz="1100" dirty="0"/>
              <a:t>: il concessionario/rivenditore riconosce al suo cliente il contributo tramite compensazione del prezzo di acquisto.</a:t>
            </a:r>
          </a:p>
          <a:p>
            <a:pPr algn="just"/>
            <a:r>
              <a:rPr lang="it-IT" sz="1100" b="1" dirty="0">
                <a:solidFill>
                  <a:srgbClr val="FF0000"/>
                </a:solidFill>
              </a:rPr>
              <a:t>RIMBORSO</a:t>
            </a:r>
            <a:r>
              <a:rPr lang="it-IT" sz="1100" dirty="0"/>
              <a:t>: il costruttore/importatore del veicolo rimborsa al concessionario/rivenditore il contributo erogato.</a:t>
            </a:r>
          </a:p>
          <a:p>
            <a:pPr algn="just"/>
            <a:r>
              <a:rPr lang="it-IT" sz="1100" b="1" dirty="0">
                <a:solidFill>
                  <a:srgbClr val="FF0000"/>
                </a:solidFill>
              </a:rPr>
              <a:t>RECUPERO</a:t>
            </a:r>
            <a:r>
              <a:rPr lang="it-IT" sz="1100" dirty="0"/>
              <a:t>: il costruttore/importatore del veicolo riceve dal concessionario/rivenditore tutta la documentazione utile per recuperare il contributo rimborsato sotto forma di credito d’imposta.</a:t>
            </a:r>
          </a:p>
          <a:p>
            <a:pPr algn="ctr"/>
            <a:endParaRPr lang="it-IT" sz="1100" b="1" dirty="0">
              <a:solidFill>
                <a:srgbClr val="434343"/>
              </a:solidFill>
              <a:latin typeface="Helvetica-Bold" pitchFamily="2" charset="0"/>
            </a:endParaRPr>
          </a:p>
          <a:p>
            <a:endParaRPr lang="it-IT" sz="1200" b="1" dirty="0">
              <a:solidFill>
                <a:srgbClr val="434343"/>
              </a:solidFill>
              <a:latin typeface="Helvetica-Bold" pitchFamily="2" charset="0"/>
            </a:endParaRPr>
          </a:p>
          <a:p>
            <a:endParaRPr lang="en-IT" sz="1400" b="1" dirty="0">
              <a:solidFill>
                <a:srgbClr val="005828"/>
              </a:solidFill>
            </a:endParaRPr>
          </a:p>
        </p:txBody>
      </p:sp>
      <p:pic>
        <p:nvPicPr>
          <p:cNvPr id="3" name="Elemento grafico 2" descr="Automobile con riempimento a tinta unita">
            <a:extLst>
              <a:ext uri="{FF2B5EF4-FFF2-40B4-BE49-F238E27FC236}">
                <a16:creationId xmlns:a16="http://schemas.microsoft.com/office/drawing/2014/main" id="{4F001D84-55EE-80D2-39D8-BDA290FD8F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6683" y="3167040"/>
            <a:ext cx="548447" cy="506894"/>
          </a:xfrm>
          <a:prstGeom prst="rect">
            <a:avLst/>
          </a:prstGeom>
        </p:spPr>
      </p:pic>
      <p:pic>
        <p:nvPicPr>
          <p:cNvPr id="4" name="Elemento grafico 3" descr="Motocicletta con riempimento a tinta unita">
            <a:extLst>
              <a:ext uri="{FF2B5EF4-FFF2-40B4-BE49-F238E27FC236}">
                <a16:creationId xmlns:a16="http://schemas.microsoft.com/office/drawing/2014/main" id="{CD80ACFE-616E-82F2-E8F1-B21A60E55B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57119" y="3460073"/>
            <a:ext cx="548447" cy="54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379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DB74C9F8-C415-6023-CD42-88E4BDF452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0"/>
            <a:ext cx="9143995" cy="1230321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49B09AF8-468B-9668-95AD-0443287A9C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944"/>
          <a:stretch/>
        </p:blipFill>
        <p:spPr>
          <a:xfrm>
            <a:off x="7936587" y="5771241"/>
            <a:ext cx="666855" cy="636149"/>
          </a:xfrm>
          <a:prstGeom prst="rect">
            <a:avLst/>
          </a:prstGeom>
        </p:spPr>
      </p:pic>
      <p:sp>
        <p:nvSpPr>
          <p:cNvPr id="14" name="Rectangle 3">
            <a:extLst>
              <a:ext uri="{FF2B5EF4-FFF2-40B4-BE49-F238E27FC236}">
                <a16:creationId xmlns:a16="http://schemas.microsoft.com/office/drawing/2014/main" id="{B3AD8FAD-161B-34F6-CA46-F32FAE27C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930" y="1331719"/>
            <a:ext cx="77881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tillium Web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VEICOLI DI CATEGORIA M1 </a:t>
            </a:r>
            <a:endParaRPr kumimoji="0" lang="it-IT" altLang="it-IT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1" name="Elemento grafico 20" descr="Automobile con riempimento a tinta unita">
            <a:extLst>
              <a:ext uri="{FF2B5EF4-FFF2-40B4-BE49-F238E27FC236}">
                <a16:creationId xmlns:a16="http://schemas.microsoft.com/office/drawing/2014/main" id="{5D946714-E36B-D5A8-A05E-CA54292E89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56203" y="1234507"/>
            <a:ext cx="548447" cy="506894"/>
          </a:xfrm>
          <a:prstGeom prst="rect">
            <a:avLst/>
          </a:prstGeom>
        </p:spPr>
      </p:pic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C04FE271-DC1A-AD27-D936-0A2D67495B1F}"/>
              </a:ext>
            </a:extLst>
          </p:cNvPr>
          <p:cNvSpPr txBox="1"/>
          <p:nvPr/>
        </p:nvSpPr>
        <p:spPr>
          <a:xfrm>
            <a:off x="228598" y="1639496"/>
            <a:ext cx="8686801" cy="4662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100" b="1" dirty="0">
                <a:solidFill>
                  <a:srgbClr val="3A3A3A"/>
                </a:solidFill>
                <a:latin typeface="Titillium Web" pitchFamily="2" charset="77"/>
              </a:rPr>
              <a:t>(</a:t>
            </a:r>
            <a:r>
              <a:rPr lang="it-IT" sz="1100" b="1" i="0" dirty="0">
                <a:solidFill>
                  <a:srgbClr val="3A3A3A"/>
                </a:solidFill>
                <a:effectLst/>
                <a:latin typeface="Titillium Web" pitchFamily="2" charset="77"/>
              </a:rPr>
              <a:t>veicoli destinati al trasporto di persone, con almeno 4 ruote e massimo 8 posti a sedere, oltre a quello del conducente)</a:t>
            </a:r>
          </a:p>
          <a:p>
            <a:pPr algn="l"/>
            <a:endParaRPr lang="it-IT" sz="1100" b="0" i="0" dirty="0">
              <a:solidFill>
                <a:srgbClr val="3A3A3A"/>
              </a:solidFill>
              <a:effectLst/>
              <a:latin typeface="Titillium Web" pitchFamily="2" charset="77"/>
            </a:endParaRPr>
          </a:p>
          <a:p>
            <a:pPr algn="l"/>
            <a:r>
              <a:rPr lang="it-IT" sz="1100" b="0" i="0" dirty="0">
                <a:solidFill>
                  <a:srgbClr val="3A3A3A"/>
                </a:solidFill>
                <a:effectLst/>
                <a:latin typeface="Titillium Web" pitchFamily="2" charset="77"/>
              </a:rPr>
              <a:t>Il </a:t>
            </a:r>
            <a:r>
              <a:rPr lang="it-IT" sz="1100" b="1" i="0" dirty="0">
                <a:solidFill>
                  <a:srgbClr val="00B050"/>
                </a:solidFill>
                <a:effectLst/>
                <a:latin typeface="Titillium Web" pitchFamily="2" charset="77"/>
              </a:rPr>
              <a:t>VEICOLO ACQUISTATO</a:t>
            </a:r>
            <a:r>
              <a:rPr lang="it-IT" sz="1100" b="0" i="0" dirty="0">
                <a:solidFill>
                  <a:srgbClr val="00B050"/>
                </a:solidFill>
                <a:effectLst/>
                <a:latin typeface="Titillium Web" pitchFamily="2" charset="77"/>
              </a:rPr>
              <a:t> </a:t>
            </a:r>
            <a:r>
              <a:rPr lang="it-IT" sz="1100" b="0" i="0" dirty="0">
                <a:solidFill>
                  <a:srgbClr val="3A3A3A"/>
                </a:solidFill>
                <a:effectLst/>
                <a:latin typeface="Titillium Web" pitchFamily="2" charset="77"/>
              </a:rPr>
              <a:t>deve essere:</a:t>
            </a:r>
          </a:p>
          <a:p>
            <a:pPr algn="l"/>
            <a:r>
              <a:rPr lang="it-IT" sz="1100" b="0" i="0" dirty="0">
                <a:solidFill>
                  <a:srgbClr val="3A3A3A"/>
                </a:solidFill>
                <a:effectLst/>
                <a:latin typeface="Titillium Web" pitchFamily="2" charset="77"/>
              </a:rPr>
              <a:t>          nuovo di fabbrica</a:t>
            </a:r>
          </a:p>
          <a:p>
            <a:pPr algn="l"/>
            <a:r>
              <a:rPr lang="it-IT" sz="1100" b="0" i="0" dirty="0">
                <a:solidFill>
                  <a:srgbClr val="3A3A3A"/>
                </a:solidFill>
                <a:effectLst/>
                <a:latin typeface="Titillium Web" pitchFamily="2" charset="77"/>
              </a:rPr>
              <a:t>          con emissioni di CO</a:t>
            </a:r>
            <a:r>
              <a:rPr lang="it-IT" sz="1100" b="0" i="0" baseline="-25000" dirty="0">
                <a:solidFill>
                  <a:srgbClr val="3A3A3A"/>
                </a:solidFill>
                <a:effectLst/>
                <a:latin typeface="Titillium Web" pitchFamily="2" charset="77"/>
              </a:rPr>
              <a:t>2</a:t>
            </a:r>
            <a:r>
              <a:rPr lang="it-IT" sz="1100" b="0" i="0" dirty="0">
                <a:solidFill>
                  <a:srgbClr val="3A3A3A"/>
                </a:solidFill>
                <a:effectLst/>
                <a:latin typeface="Titillium Web" pitchFamily="2" charset="77"/>
              </a:rPr>
              <a:t> non superiori a 135 g/km</a:t>
            </a:r>
          </a:p>
          <a:p>
            <a:pPr algn="l"/>
            <a:r>
              <a:rPr lang="it-IT" sz="1100" b="0" i="0" dirty="0">
                <a:solidFill>
                  <a:srgbClr val="3A3A3A"/>
                </a:solidFill>
                <a:effectLst/>
                <a:latin typeface="Titillium Web" pitchFamily="2" charset="77"/>
              </a:rPr>
              <a:t>          Classe Euro 6 o superiore</a:t>
            </a:r>
          </a:p>
          <a:p>
            <a:pPr algn="l"/>
            <a:r>
              <a:rPr lang="it-IT" sz="1100" b="0" i="0" dirty="0">
                <a:solidFill>
                  <a:srgbClr val="3A3A3A"/>
                </a:solidFill>
                <a:effectLst/>
                <a:latin typeface="Titillium Web" pitchFamily="2" charset="77"/>
              </a:rPr>
              <a:t>          con prezzo di listino comprensivo di optional (IVA esclusa):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it-IT" sz="1100" b="0" i="0" dirty="0">
                <a:solidFill>
                  <a:srgbClr val="3A3A3A"/>
                </a:solidFill>
                <a:effectLst/>
                <a:latin typeface="Titillium Web" pitchFamily="2" charset="77"/>
              </a:rPr>
              <a:t>35 mila euro per le fasce 0-20 g/km e 61-135 g/km di CO</a:t>
            </a:r>
            <a:r>
              <a:rPr lang="it-IT" sz="1100" b="0" i="0" baseline="-25000" dirty="0">
                <a:solidFill>
                  <a:srgbClr val="3A3A3A"/>
                </a:solidFill>
                <a:effectLst/>
                <a:latin typeface="Titillium Web" pitchFamily="2" charset="77"/>
              </a:rPr>
              <a:t>2</a:t>
            </a:r>
            <a:endParaRPr lang="it-IT" sz="1100" b="0" i="0" dirty="0">
              <a:solidFill>
                <a:srgbClr val="3A3A3A"/>
              </a:solidFill>
              <a:effectLst/>
              <a:latin typeface="Titillium Web" pitchFamily="2" charset="77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it-IT" sz="1100" b="0" i="0" dirty="0">
                <a:solidFill>
                  <a:srgbClr val="3A3A3A"/>
                </a:solidFill>
                <a:effectLst/>
                <a:latin typeface="Titillium Web" pitchFamily="2" charset="77"/>
              </a:rPr>
              <a:t>45 mila euro per la fascia 21-60 g/km di CO</a:t>
            </a:r>
            <a:r>
              <a:rPr lang="it-IT" sz="1100" b="0" i="0" baseline="-25000" dirty="0">
                <a:solidFill>
                  <a:srgbClr val="3A3A3A"/>
                </a:solidFill>
                <a:effectLst/>
                <a:latin typeface="Titillium Web" pitchFamily="2" charset="77"/>
              </a:rPr>
              <a:t>2</a:t>
            </a:r>
            <a:endParaRPr lang="it-IT" sz="1100" b="0" i="0" dirty="0">
              <a:solidFill>
                <a:srgbClr val="3A3A3A"/>
              </a:solidFill>
              <a:effectLst/>
              <a:latin typeface="Titillium Web" pitchFamily="2" charset="77"/>
            </a:endParaRPr>
          </a:p>
          <a:p>
            <a:pPr algn="ctr"/>
            <a:endParaRPr lang="it-IT" sz="1100" b="1" i="0" dirty="0">
              <a:solidFill>
                <a:srgbClr val="3A3A3A"/>
              </a:solidFill>
              <a:effectLst/>
              <a:latin typeface="Titillium Web" pitchFamily="2" charset="77"/>
            </a:endParaRPr>
          </a:p>
          <a:p>
            <a:pPr algn="ctr"/>
            <a:r>
              <a:rPr lang="it-IT" sz="1100" b="1" dirty="0">
                <a:solidFill>
                  <a:srgbClr val="FF0000"/>
                </a:solidFill>
                <a:latin typeface="Titillium Web" pitchFamily="2" charset="77"/>
              </a:rPr>
              <a:t>C</a:t>
            </a:r>
            <a:r>
              <a:rPr lang="it-IT" sz="1100" b="1" i="0" dirty="0">
                <a:solidFill>
                  <a:srgbClr val="FF0000"/>
                </a:solidFill>
                <a:effectLst/>
                <a:latin typeface="Titillium Web" pitchFamily="2" charset="77"/>
              </a:rPr>
              <a:t>ON ROTTAMAZIONE    </a:t>
            </a:r>
            <a:endParaRPr lang="it-IT" sz="1100" b="0" i="0" dirty="0">
              <a:solidFill>
                <a:srgbClr val="FF0000"/>
              </a:solidFill>
              <a:effectLst/>
              <a:latin typeface="Titillium Web" pitchFamily="2" charset="77"/>
            </a:endParaRPr>
          </a:p>
          <a:p>
            <a:pPr algn="l"/>
            <a:r>
              <a:rPr lang="it-IT" sz="1100" dirty="0">
                <a:solidFill>
                  <a:srgbClr val="3A3A3A"/>
                </a:solidFill>
                <a:latin typeface="Titillium Web" pitchFamily="2" charset="77"/>
              </a:rPr>
              <a:t>Il </a:t>
            </a:r>
            <a:r>
              <a:rPr lang="it-IT" sz="1100" b="1" dirty="0">
                <a:solidFill>
                  <a:srgbClr val="FF0000"/>
                </a:solidFill>
                <a:latin typeface="Titillium Web" pitchFamily="2" charset="77"/>
              </a:rPr>
              <a:t>VEICOLO</a:t>
            </a:r>
            <a:r>
              <a:rPr lang="it-IT" sz="1100" b="1" i="0" dirty="0">
                <a:solidFill>
                  <a:srgbClr val="FF0000"/>
                </a:solidFill>
                <a:effectLst/>
                <a:latin typeface="Titillium Web" pitchFamily="2" charset="77"/>
              </a:rPr>
              <a:t> DA ROTTAMARE</a:t>
            </a:r>
            <a:r>
              <a:rPr lang="it-IT" sz="1100" b="0" i="0" dirty="0">
                <a:solidFill>
                  <a:srgbClr val="FF0000"/>
                </a:solidFill>
                <a:effectLst/>
                <a:latin typeface="Titillium Web" pitchFamily="2" charset="77"/>
              </a:rPr>
              <a:t> </a:t>
            </a:r>
            <a:r>
              <a:rPr lang="it-IT" sz="1100" b="0" i="0" dirty="0">
                <a:solidFill>
                  <a:srgbClr val="3A3A3A"/>
                </a:solidFill>
                <a:effectLst/>
                <a:latin typeface="Titillium Web" pitchFamily="2" charset="77"/>
              </a:rPr>
              <a:t>deve essere:</a:t>
            </a:r>
          </a:p>
          <a:p>
            <a:pPr algn="l"/>
            <a:r>
              <a:rPr lang="it-IT" sz="1100" b="0" i="0" dirty="0">
                <a:solidFill>
                  <a:srgbClr val="3A3A3A"/>
                </a:solidFill>
                <a:effectLst/>
                <a:latin typeface="Titillium Web" pitchFamily="2" charset="77"/>
              </a:rPr>
              <a:t>            di categoria M1</a:t>
            </a:r>
          </a:p>
          <a:p>
            <a:pPr algn="l"/>
            <a:r>
              <a:rPr lang="it-IT" sz="1100" b="0" i="0" dirty="0">
                <a:solidFill>
                  <a:srgbClr val="3A3A3A"/>
                </a:solidFill>
                <a:effectLst/>
                <a:latin typeface="Titillium Web" pitchFamily="2" charset="77"/>
              </a:rPr>
              <a:t>            intestata da almeno 12 mesi allo stesso soggetto intestatario del nuovo veicolo o ad uno dei familiari conviventi</a:t>
            </a:r>
          </a:p>
          <a:p>
            <a:pPr algn="l"/>
            <a:r>
              <a:rPr lang="it-IT" sz="1100" b="0" i="0" dirty="0">
                <a:solidFill>
                  <a:srgbClr val="3A3A3A"/>
                </a:solidFill>
                <a:effectLst/>
                <a:latin typeface="Titillium Web" pitchFamily="2" charset="77"/>
              </a:rPr>
              <a:t>            omologata alle Classi Euro da 0 a 4.</a:t>
            </a:r>
          </a:p>
          <a:p>
            <a:pPr algn="l"/>
            <a:r>
              <a:rPr lang="it-IT" sz="1100" b="0" i="0" dirty="0">
                <a:solidFill>
                  <a:srgbClr val="3A3A3A"/>
                </a:solidFill>
                <a:effectLst/>
                <a:latin typeface="Titillium Web" pitchFamily="2" charset="77"/>
              </a:rPr>
              <a:t>Per la fascia </a:t>
            </a:r>
            <a:r>
              <a:rPr lang="it-IT" sz="1100" b="1" i="0" dirty="0">
                <a:solidFill>
                  <a:srgbClr val="3A3A3A"/>
                </a:solidFill>
                <a:effectLst/>
                <a:latin typeface="Titillium Web" pitchFamily="2" charset="77"/>
              </a:rPr>
              <a:t>61-135 g/km CO2 è obbligatorio consegnare un veicolo usato</a:t>
            </a:r>
            <a:r>
              <a:rPr lang="it-IT" sz="1100" b="0" i="0" dirty="0">
                <a:solidFill>
                  <a:srgbClr val="3A3A3A"/>
                </a:solidFill>
                <a:effectLst/>
                <a:latin typeface="Titillium Web" pitchFamily="2" charset="77"/>
              </a:rPr>
              <a:t>.</a:t>
            </a:r>
          </a:p>
          <a:p>
            <a:pPr algn="l"/>
            <a:endParaRPr lang="it-IT" sz="1100" b="0" i="0">
              <a:solidFill>
                <a:srgbClr val="3A3A3A"/>
              </a:solidFill>
              <a:effectLst/>
              <a:latin typeface="Titillium Web" pitchFamily="2" charset="77"/>
            </a:endParaRPr>
          </a:p>
          <a:p>
            <a:pPr algn="l"/>
            <a:r>
              <a:rPr lang="it-IT" sz="1100" b="0" i="0">
                <a:solidFill>
                  <a:srgbClr val="3A3A3A"/>
                </a:solidFill>
                <a:effectLst/>
                <a:latin typeface="Titillium Web" pitchFamily="2" charset="77"/>
              </a:rPr>
              <a:t>Nell’</a:t>
            </a:r>
            <a:r>
              <a:rPr lang="it-IT" sz="1100" b="1" i="0">
                <a:solidFill>
                  <a:srgbClr val="3A3A3A"/>
                </a:solidFill>
                <a:effectLst/>
                <a:latin typeface="Titillium Web" pitchFamily="2" charset="77"/>
              </a:rPr>
              <a:t>atto </a:t>
            </a:r>
            <a:r>
              <a:rPr lang="it-IT" sz="1100" b="1" i="0" dirty="0">
                <a:solidFill>
                  <a:srgbClr val="3A3A3A"/>
                </a:solidFill>
                <a:effectLst/>
                <a:latin typeface="Titillium Web" pitchFamily="2" charset="77"/>
              </a:rPr>
              <a:t>di acquisto </a:t>
            </a:r>
            <a:r>
              <a:rPr lang="it-IT" sz="1100" b="0" i="0" dirty="0">
                <a:solidFill>
                  <a:srgbClr val="3A3A3A"/>
                </a:solidFill>
                <a:effectLst/>
                <a:latin typeface="Titillium Web" pitchFamily="2" charset="77"/>
              </a:rPr>
              <a:t>del veicolo nuovo devono essere indicati: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1100" b="0" i="0" dirty="0">
                <a:solidFill>
                  <a:srgbClr val="3A3A3A"/>
                </a:solidFill>
                <a:effectLst/>
                <a:latin typeface="Titillium Web" pitchFamily="2" charset="77"/>
              </a:rPr>
              <a:t>l’auto da rottamare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1100" b="0" i="0" dirty="0">
                <a:solidFill>
                  <a:srgbClr val="3A3A3A"/>
                </a:solidFill>
                <a:effectLst/>
                <a:latin typeface="Titillium Web" pitchFamily="2" charset="77"/>
              </a:rPr>
              <a:t>il contributo Ecobonus DPCM del 6 aprile 2022.</a:t>
            </a:r>
          </a:p>
          <a:p>
            <a:pPr algn="ctr"/>
            <a:r>
              <a:rPr lang="it-IT" sz="1100" b="1" dirty="0">
                <a:solidFill>
                  <a:srgbClr val="FF0000"/>
                </a:solidFill>
                <a:latin typeface="Titillium Web" pitchFamily="2" charset="77"/>
              </a:rPr>
              <a:t>S</a:t>
            </a:r>
            <a:r>
              <a:rPr lang="it-IT" sz="1100" b="1" i="0" dirty="0">
                <a:solidFill>
                  <a:srgbClr val="FF0000"/>
                </a:solidFill>
                <a:effectLst/>
                <a:latin typeface="Titillium Web" pitchFamily="2" charset="77"/>
              </a:rPr>
              <a:t>ENZA ROTTAMAZIONE</a:t>
            </a:r>
          </a:p>
          <a:p>
            <a:pPr algn="ctr"/>
            <a:endParaRPr lang="it-IT" sz="1100" b="0" i="0" dirty="0">
              <a:solidFill>
                <a:srgbClr val="FF0000"/>
              </a:solidFill>
              <a:effectLst/>
              <a:latin typeface="Titillium Web" pitchFamily="2" charset="77"/>
            </a:endParaRPr>
          </a:p>
          <a:p>
            <a:pPr algn="l"/>
            <a:r>
              <a:rPr lang="it-IT" sz="1100" b="0" i="0" dirty="0">
                <a:solidFill>
                  <a:srgbClr val="3A3A3A"/>
                </a:solidFill>
                <a:effectLst/>
                <a:latin typeface="Titillium Web" pitchFamily="2" charset="77"/>
              </a:rPr>
              <a:t>Il contributo senza rottamazione è concesso solo per l’acquisto di un veicolo nuovo di categoria M1 con emissioni </a:t>
            </a:r>
          </a:p>
          <a:p>
            <a:pPr algn="l"/>
            <a:r>
              <a:rPr lang="it-IT" sz="1100" b="0" i="0" dirty="0">
                <a:solidFill>
                  <a:srgbClr val="3A3A3A"/>
                </a:solidFill>
                <a:effectLst/>
                <a:latin typeface="Titillium Web" pitchFamily="2" charset="77"/>
              </a:rPr>
              <a:t>comprese nelle fasce 0-20 o 21-60 g/km CO</a:t>
            </a:r>
            <a:r>
              <a:rPr lang="it-IT" sz="1100" b="0" i="0" baseline="-25000" dirty="0">
                <a:solidFill>
                  <a:srgbClr val="3A3A3A"/>
                </a:solidFill>
                <a:effectLst/>
                <a:latin typeface="Titillium Web" pitchFamily="2" charset="77"/>
              </a:rPr>
              <a:t>2</a:t>
            </a:r>
            <a:r>
              <a:rPr lang="it-IT" sz="1100" b="0" i="0" dirty="0">
                <a:solidFill>
                  <a:srgbClr val="3A3A3A"/>
                </a:solidFill>
                <a:effectLst/>
                <a:latin typeface="Titillium Web" pitchFamily="2" charset="77"/>
              </a:rPr>
              <a:t>.</a:t>
            </a:r>
            <a:br>
              <a:rPr lang="it-IT" sz="1100" b="0" i="0" dirty="0">
                <a:solidFill>
                  <a:srgbClr val="3A3A3A"/>
                </a:solidFill>
                <a:effectLst/>
                <a:latin typeface="Titillium Web" pitchFamily="2" charset="77"/>
              </a:rPr>
            </a:br>
            <a:r>
              <a:rPr lang="it-IT" sz="1100" dirty="0">
                <a:solidFill>
                  <a:srgbClr val="3A3A3A"/>
                </a:solidFill>
                <a:latin typeface="Titillium Web" pitchFamily="2" charset="77"/>
              </a:rPr>
              <a:t>B</a:t>
            </a:r>
            <a:r>
              <a:rPr lang="it-IT" sz="1100" b="0" i="0" dirty="0">
                <a:solidFill>
                  <a:srgbClr val="3A3A3A"/>
                </a:solidFill>
                <a:effectLst/>
                <a:latin typeface="Titillium Web" pitchFamily="2" charset="77"/>
              </a:rPr>
              <a:t>isogna indicare nell’</a:t>
            </a:r>
            <a:r>
              <a:rPr lang="it-IT" sz="1100" b="1" i="0" dirty="0">
                <a:solidFill>
                  <a:srgbClr val="3A3A3A"/>
                </a:solidFill>
                <a:effectLst/>
                <a:latin typeface="Titillium Web" pitchFamily="2" charset="77"/>
              </a:rPr>
              <a:t>atto di acquisto </a:t>
            </a:r>
            <a:r>
              <a:rPr lang="it-IT" sz="1100" b="0" i="0" dirty="0">
                <a:solidFill>
                  <a:srgbClr val="3A3A3A"/>
                </a:solidFill>
                <a:effectLst/>
                <a:latin typeface="Titillium Web" pitchFamily="2" charset="77"/>
              </a:rPr>
              <a:t>del veicolo nuovo il contributo Ecobonus DPCM del 6 aprile 2022.</a:t>
            </a:r>
          </a:p>
          <a:p>
            <a:pPr algn="l"/>
            <a:r>
              <a:rPr lang="it-IT" sz="1100" dirty="0">
                <a:solidFill>
                  <a:srgbClr val="3A3A3A"/>
                </a:solidFill>
                <a:latin typeface="Titillium Web" pitchFamily="2" charset="77"/>
              </a:rPr>
              <a:t>Vi è</a:t>
            </a:r>
            <a:r>
              <a:rPr lang="it-IT" sz="1100" b="0" i="0" dirty="0">
                <a:solidFill>
                  <a:srgbClr val="3A3A3A"/>
                </a:solidFill>
                <a:effectLst/>
                <a:latin typeface="Titillium Web" pitchFamily="2" charset="77"/>
              </a:rPr>
              <a:t> l’obbligo di mantenimento della proprietà del veicolo nuovo per almeno </a:t>
            </a:r>
            <a:r>
              <a:rPr lang="it-IT" sz="1100" b="1" i="0" dirty="0">
                <a:solidFill>
                  <a:srgbClr val="3A3A3A"/>
                </a:solidFill>
                <a:effectLst/>
                <a:latin typeface="Titillium Web" pitchFamily="2" charset="77"/>
              </a:rPr>
              <a:t>12 mesi </a:t>
            </a:r>
            <a:r>
              <a:rPr lang="it-IT" sz="1100" b="0" i="0" dirty="0">
                <a:solidFill>
                  <a:srgbClr val="3A3A3A"/>
                </a:solidFill>
                <a:effectLst/>
                <a:latin typeface="Titillium Web" pitchFamily="2" charset="77"/>
              </a:rPr>
              <a:t>in caso di acquisto da parte di </a:t>
            </a:r>
            <a:r>
              <a:rPr lang="it-IT" sz="1100" b="1" i="0" dirty="0">
                <a:solidFill>
                  <a:srgbClr val="3A3A3A"/>
                </a:solidFill>
                <a:effectLst/>
                <a:latin typeface="Titillium Web" pitchFamily="2" charset="77"/>
              </a:rPr>
              <a:t>persone fisiche.</a:t>
            </a:r>
            <a:br>
              <a:rPr lang="it-IT" sz="1100" dirty="0"/>
            </a:br>
            <a:endParaRPr lang="it-IT" sz="1100" dirty="0"/>
          </a:p>
        </p:txBody>
      </p:sp>
      <p:pic>
        <p:nvPicPr>
          <p:cNvPr id="27" name="Elemento grafico 26" descr="Automobile con riempimento a tinta unita">
            <a:extLst>
              <a:ext uri="{FF2B5EF4-FFF2-40B4-BE49-F238E27FC236}">
                <a16:creationId xmlns:a16="http://schemas.microsoft.com/office/drawing/2014/main" id="{A66E7CB5-8A34-C58F-5341-63B6CF810B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92957" y="3056455"/>
            <a:ext cx="548447" cy="618451"/>
          </a:xfrm>
          <a:prstGeom prst="rect">
            <a:avLst/>
          </a:prstGeom>
        </p:spPr>
      </p:pic>
      <p:pic>
        <p:nvPicPr>
          <p:cNvPr id="29" name="Elemento grafico 28" descr="Automobile con riempimento a tinta unita">
            <a:extLst>
              <a:ext uri="{FF2B5EF4-FFF2-40B4-BE49-F238E27FC236}">
                <a16:creationId xmlns:a16="http://schemas.microsoft.com/office/drawing/2014/main" id="{D99B7ECD-BE69-5308-BD61-FFA221EF5F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356203" y="3057547"/>
            <a:ext cx="555203" cy="626070"/>
          </a:xfrm>
          <a:prstGeom prst="rect">
            <a:avLst/>
          </a:prstGeom>
        </p:spPr>
      </p:pic>
      <p:pic>
        <p:nvPicPr>
          <p:cNvPr id="32" name="Elemento grafico 31" descr="Dorso della mano con indice che punta verso destra con riempimento a tinta unita">
            <a:extLst>
              <a:ext uri="{FF2B5EF4-FFF2-40B4-BE49-F238E27FC236}">
                <a16:creationId xmlns:a16="http://schemas.microsoft.com/office/drawing/2014/main" id="{2881C117-E9C9-746C-8B99-665CF14684B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31158" y="3640586"/>
            <a:ext cx="305373" cy="245679"/>
          </a:xfrm>
          <a:prstGeom prst="rect">
            <a:avLst/>
          </a:prstGeom>
        </p:spPr>
      </p:pic>
      <p:pic>
        <p:nvPicPr>
          <p:cNvPr id="33" name="Elemento grafico 32" descr="Dorso della mano con indice che punta verso destra con riempimento a tinta unita">
            <a:extLst>
              <a:ext uri="{FF2B5EF4-FFF2-40B4-BE49-F238E27FC236}">
                <a16:creationId xmlns:a16="http://schemas.microsoft.com/office/drawing/2014/main" id="{0FAE76C0-8C7A-6AA8-265B-9D1255DDB60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4388" y="3875206"/>
            <a:ext cx="337058" cy="188150"/>
          </a:xfrm>
          <a:prstGeom prst="rect">
            <a:avLst/>
          </a:prstGeom>
        </p:spPr>
      </p:pic>
      <p:pic>
        <p:nvPicPr>
          <p:cNvPr id="35" name="Elemento grafico 34" descr="Dorso della mano con indice che punta verso destra con riempimento a tinta unita">
            <a:extLst>
              <a:ext uri="{FF2B5EF4-FFF2-40B4-BE49-F238E27FC236}">
                <a16:creationId xmlns:a16="http://schemas.microsoft.com/office/drawing/2014/main" id="{03E4C421-4676-3F8B-186C-97EA0D39112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37930" y="4012890"/>
            <a:ext cx="278287" cy="245679"/>
          </a:xfrm>
          <a:prstGeom prst="rect">
            <a:avLst/>
          </a:prstGeom>
        </p:spPr>
      </p:pic>
      <p:pic>
        <p:nvPicPr>
          <p:cNvPr id="2" name="Elemento grafico 1" descr="Segna Pollice su con riempimento a tinta unita">
            <a:extLst>
              <a:ext uri="{FF2B5EF4-FFF2-40B4-BE49-F238E27FC236}">
                <a16:creationId xmlns:a16="http://schemas.microsoft.com/office/drawing/2014/main" id="{FFFDC81B-BCC6-E74A-6797-047DE6130DA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4388" y="2137942"/>
            <a:ext cx="291831" cy="221258"/>
          </a:xfrm>
          <a:prstGeom prst="rect">
            <a:avLst/>
          </a:prstGeom>
        </p:spPr>
      </p:pic>
      <p:pic>
        <p:nvPicPr>
          <p:cNvPr id="3" name="Elemento grafico 2" descr="Segna Pollice su con riempimento a tinta unita">
            <a:extLst>
              <a:ext uri="{FF2B5EF4-FFF2-40B4-BE49-F238E27FC236}">
                <a16:creationId xmlns:a16="http://schemas.microsoft.com/office/drawing/2014/main" id="{4A21CC1C-673C-B83B-FBE5-7690B9283E6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37930" y="2325859"/>
            <a:ext cx="291831" cy="221258"/>
          </a:xfrm>
          <a:prstGeom prst="rect">
            <a:avLst/>
          </a:prstGeom>
        </p:spPr>
      </p:pic>
      <p:pic>
        <p:nvPicPr>
          <p:cNvPr id="7" name="Elemento grafico 6" descr="Segna Pollice su con riempimento a tinta unita">
            <a:extLst>
              <a:ext uri="{FF2B5EF4-FFF2-40B4-BE49-F238E27FC236}">
                <a16:creationId xmlns:a16="http://schemas.microsoft.com/office/drawing/2014/main" id="{FB343BDE-650D-8234-91F0-20F52ECEE02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4387" y="2666864"/>
            <a:ext cx="291831" cy="256775"/>
          </a:xfrm>
          <a:prstGeom prst="rect">
            <a:avLst/>
          </a:prstGeom>
        </p:spPr>
      </p:pic>
      <p:pic>
        <p:nvPicPr>
          <p:cNvPr id="8" name="Elemento grafico 7" descr="Segna Pollice su con riempimento a tinta unita">
            <a:extLst>
              <a:ext uri="{FF2B5EF4-FFF2-40B4-BE49-F238E27FC236}">
                <a16:creationId xmlns:a16="http://schemas.microsoft.com/office/drawing/2014/main" id="{F874A352-0479-EB2C-55FA-1BD0F62FC09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4386" y="2503096"/>
            <a:ext cx="291831" cy="221258"/>
          </a:xfrm>
          <a:prstGeom prst="rect">
            <a:avLst/>
          </a:prstGeom>
        </p:spPr>
      </p:pic>
      <p:pic>
        <p:nvPicPr>
          <p:cNvPr id="9" name="Elemento grafico 8" descr="Automobile con riempimento a tinta unita">
            <a:extLst>
              <a:ext uri="{FF2B5EF4-FFF2-40B4-BE49-F238E27FC236}">
                <a16:creationId xmlns:a16="http://schemas.microsoft.com/office/drawing/2014/main" id="{548F0ABD-4F75-2E76-4A05-1AD74D0219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87967" y="4595290"/>
            <a:ext cx="523439" cy="626070"/>
          </a:xfrm>
          <a:prstGeom prst="rect">
            <a:avLst/>
          </a:prstGeom>
        </p:spPr>
      </p:pic>
      <p:sp>
        <p:nvSpPr>
          <p:cNvPr id="10" name="Freccia a destra 9">
            <a:extLst>
              <a:ext uri="{FF2B5EF4-FFF2-40B4-BE49-F238E27FC236}">
                <a16:creationId xmlns:a16="http://schemas.microsoft.com/office/drawing/2014/main" id="{617FFED6-9CBC-9357-CE20-D2D1FF20B54D}"/>
              </a:ext>
            </a:extLst>
          </p:cNvPr>
          <p:cNvSpPr/>
          <p:nvPr/>
        </p:nvSpPr>
        <p:spPr>
          <a:xfrm>
            <a:off x="5969548" y="3245120"/>
            <a:ext cx="458511" cy="1838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038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F8290-5745-B323-737C-126DA8366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69825C16-1C7A-A4C7-80E0-184C8ACDF2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304800"/>
            <a:ext cx="9143995" cy="1230321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B72160A4-2FC7-6505-D599-5AD2CA61F9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944"/>
          <a:stretch/>
        </p:blipFill>
        <p:spPr>
          <a:xfrm>
            <a:off x="7936587" y="5771241"/>
            <a:ext cx="666855" cy="636149"/>
          </a:xfrm>
          <a:prstGeom prst="rect">
            <a:avLst/>
          </a:prstGeom>
        </p:spPr>
      </p:pic>
      <p:graphicFrame>
        <p:nvGraphicFramePr>
          <p:cNvPr id="13" name="Tabella 12">
            <a:extLst>
              <a:ext uri="{FF2B5EF4-FFF2-40B4-BE49-F238E27FC236}">
                <a16:creationId xmlns:a16="http://schemas.microsoft.com/office/drawing/2014/main" id="{FC53A7C0-1AA8-FF19-9B3C-61ABEC5882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653452"/>
              </p:ext>
            </p:extLst>
          </p:nvPr>
        </p:nvGraphicFramePr>
        <p:xfrm>
          <a:off x="455097" y="2695360"/>
          <a:ext cx="7489278" cy="28717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96426">
                  <a:extLst>
                    <a:ext uri="{9D8B030D-6E8A-4147-A177-3AD203B41FA5}">
                      <a16:colId xmlns:a16="http://schemas.microsoft.com/office/drawing/2014/main" val="2494397409"/>
                    </a:ext>
                  </a:extLst>
                </a:gridCol>
                <a:gridCol w="2609355">
                  <a:extLst>
                    <a:ext uri="{9D8B030D-6E8A-4147-A177-3AD203B41FA5}">
                      <a16:colId xmlns:a16="http://schemas.microsoft.com/office/drawing/2014/main" val="1353938879"/>
                    </a:ext>
                  </a:extLst>
                </a:gridCol>
                <a:gridCol w="2383497">
                  <a:extLst>
                    <a:ext uri="{9D8B030D-6E8A-4147-A177-3AD203B41FA5}">
                      <a16:colId xmlns:a16="http://schemas.microsoft.com/office/drawing/2014/main" val="3429887779"/>
                    </a:ext>
                  </a:extLst>
                </a:gridCol>
              </a:tblGrid>
              <a:tr h="333203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kern="0" dirty="0">
                          <a:effectLst/>
                        </a:rPr>
                        <a:t>M1</a:t>
                      </a:r>
                      <a:endParaRPr lang="it-IT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8" marR="43728" marT="43728" marB="43728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23751"/>
                  </a:ext>
                </a:extLst>
              </a:tr>
              <a:tr h="7873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kern="0" dirty="0">
                          <a:effectLst/>
                        </a:rPr>
                        <a:t>Livello di emissioni g/Km CO</a:t>
                      </a:r>
                      <a:r>
                        <a:rPr lang="it-IT" sz="1100" kern="0" baseline="-25000" dirty="0">
                          <a:effectLst/>
                        </a:rPr>
                        <a:t>2</a:t>
                      </a:r>
                      <a:endParaRPr lang="it-IT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8" marR="43728" marT="43728" marB="4372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kern="0" dirty="0">
                          <a:effectLst/>
                        </a:rPr>
                        <a:t>Con rottamazione di un veicolo della stessa categoria omologato alle classi Euro da 0 a 4</a:t>
                      </a:r>
                      <a:endParaRPr lang="it-IT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8" marR="43728" marT="43728" marB="4372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kern="0" dirty="0">
                          <a:effectLst/>
                        </a:rPr>
                        <a:t>Senza rottamazione</a:t>
                      </a:r>
                      <a:endParaRPr lang="it-IT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8" marR="43728" marT="43728" marB="43728" anchor="ctr"/>
                </a:tc>
                <a:extLst>
                  <a:ext uri="{0D108BD9-81ED-4DB2-BD59-A6C34878D82A}">
                    <a16:rowId xmlns:a16="http://schemas.microsoft.com/office/drawing/2014/main" val="3321647344"/>
                  </a:ext>
                </a:extLst>
              </a:tr>
              <a:tr h="3332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kern="0" dirty="0">
                          <a:effectLst/>
                        </a:rPr>
                        <a:t>0-20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000" b="1" i="0" u="none" strike="noStrike" baseline="0" dirty="0">
                          <a:solidFill>
                            <a:srgbClr val="FFFF00"/>
                          </a:solidFill>
                          <a:latin typeface="Roboto" panose="02000000000000000000" pitchFamily="2" charset="0"/>
                        </a:rPr>
                        <a:t>AUTO ELETTRICHE</a:t>
                      </a:r>
                      <a:endParaRPr lang="it-IT" sz="1000" kern="1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8" marR="43728" marT="43728" marB="4372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kern="0" dirty="0">
                          <a:effectLst/>
                        </a:rPr>
                        <a:t>€ 5.000</a:t>
                      </a:r>
                      <a:endParaRPr lang="it-IT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8" marR="43728" marT="43728" marB="4372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kern="0">
                          <a:effectLst/>
                        </a:rPr>
                        <a:t>€ 3.000</a:t>
                      </a:r>
                      <a:endParaRPr lang="it-IT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8" marR="43728" marT="43728" marB="43728" anchor="ctr"/>
                </a:tc>
                <a:extLst>
                  <a:ext uri="{0D108BD9-81ED-4DB2-BD59-A6C34878D82A}">
                    <a16:rowId xmlns:a16="http://schemas.microsoft.com/office/drawing/2014/main" val="3793705103"/>
                  </a:ext>
                </a:extLst>
              </a:tr>
              <a:tr h="3332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kern="0" dirty="0">
                          <a:effectLst/>
                        </a:rPr>
                        <a:t>21-60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kern="0" dirty="0">
                          <a:effectLst/>
                        </a:rPr>
                        <a:t> </a:t>
                      </a:r>
                      <a:r>
                        <a:rPr lang="it-IT" sz="1100" kern="0" dirty="0">
                          <a:solidFill>
                            <a:srgbClr val="FFFF00"/>
                          </a:solidFill>
                          <a:effectLst/>
                        </a:rPr>
                        <a:t>AUTO IBRIDE PLUG-IN </a:t>
                      </a:r>
                    </a:p>
                  </a:txBody>
                  <a:tcPr marL="43728" marR="43728" marT="43728" marB="4372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kern="0" dirty="0">
                          <a:effectLst/>
                        </a:rPr>
                        <a:t>€ 4.000</a:t>
                      </a:r>
                      <a:endParaRPr lang="it-IT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8" marR="43728" marT="43728" marB="4372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kern="0" dirty="0">
                          <a:effectLst/>
                        </a:rPr>
                        <a:t>€ 2.000</a:t>
                      </a:r>
                      <a:endParaRPr lang="it-IT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8" marR="43728" marT="43728" marB="43728" anchor="ctr"/>
                </a:tc>
                <a:extLst>
                  <a:ext uri="{0D108BD9-81ED-4DB2-BD59-A6C34878D82A}">
                    <a16:rowId xmlns:a16="http://schemas.microsoft.com/office/drawing/2014/main" val="3175974244"/>
                  </a:ext>
                </a:extLst>
              </a:tr>
              <a:tr h="3332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kern="0" dirty="0">
                          <a:effectLst/>
                        </a:rPr>
                        <a:t>61-135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000" kern="100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AUTO IBRIDE (FULL E MILD), BENZINA, DIESEL, METANO, GPL </a:t>
                      </a:r>
                    </a:p>
                  </a:txBody>
                  <a:tcPr marL="43728" marR="43728" marT="43728" marB="4372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kern="0" dirty="0">
                          <a:effectLst/>
                        </a:rPr>
                        <a:t>€ 2.000</a:t>
                      </a:r>
                      <a:endParaRPr lang="it-IT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8" marR="43728" marT="43728" marB="4372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kern="0" dirty="0">
                          <a:effectLst/>
                        </a:rPr>
                        <a:t>ND</a:t>
                      </a:r>
                      <a:endParaRPr lang="it-IT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8" marR="43728" marT="43728" marB="43728" anchor="ctr"/>
                </a:tc>
                <a:extLst>
                  <a:ext uri="{0D108BD9-81ED-4DB2-BD59-A6C34878D82A}">
                    <a16:rowId xmlns:a16="http://schemas.microsoft.com/office/drawing/2014/main" val="307347566"/>
                  </a:ext>
                </a:extLst>
              </a:tr>
            </a:tbl>
          </a:graphicData>
        </a:graphic>
      </p:graphicFrame>
      <p:sp>
        <p:nvSpPr>
          <p:cNvPr id="14" name="Rectangle 3">
            <a:extLst>
              <a:ext uri="{FF2B5EF4-FFF2-40B4-BE49-F238E27FC236}">
                <a16:creationId xmlns:a16="http://schemas.microsoft.com/office/drawing/2014/main" id="{7CAC5CA6-1B59-0401-60AD-225BEA1AB3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018" y="1598475"/>
            <a:ext cx="777168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1" i="0" u="none" strike="noStrike" cap="none" normalizeH="0" baseline="0" dirty="0">
                <a:ln>
                  <a:noFill/>
                </a:ln>
                <a:effectLst/>
                <a:latin typeface="Titillium Web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CONTRIBUTI CONCESSI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tillium Web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VEICOLI DI </a:t>
            </a:r>
            <a:r>
              <a:rPr lang="it-IT" altLang="it-IT" sz="1400" b="1" dirty="0">
                <a:solidFill>
                  <a:srgbClr val="FF0000"/>
                </a:solidFill>
                <a:latin typeface="Titillium Web" pitchFamily="2" charset="77"/>
                <a:cs typeface="Times New Roman" panose="02020603050405020304" pitchFamily="18" charset="0"/>
              </a:rPr>
              <a:t>CATEGORIA</a:t>
            </a:r>
            <a:r>
              <a:rPr kumimoji="0" lang="it-IT" altLang="it-IT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tillium Web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M1 </a:t>
            </a:r>
            <a:endParaRPr kumimoji="0" lang="it-IT" altLang="it-IT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BA5E5E33-CECD-F3A0-940F-7BACFF6BF69B}"/>
              </a:ext>
            </a:extLst>
          </p:cNvPr>
          <p:cNvSpPr txBox="1"/>
          <p:nvPr/>
        </p:nvSpPr>
        <p:spPr>
          <a:xfrm>
            <a:off x="1565413" y="5726200"/>
            <a:ext cx="5818153" cy="318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1400" i="1" kern="0" dirty="0">
                <a:solidFill>
                  <a:srgbClr val="3A3A3A"/>
                </a:solidFill>
                <a:effectLst/>
                <a:latin typeface="Titillium Web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Fonte:  Ministero delle Imprese e del Made in </a:t>
            </a:r>
            <a:r>
              <a:rPr lang="it-IT" sz="1400" i="1" kern="0" dirty="0" err="1">
                <a:solidFill>
                  <a:srgbClr val="3A3A3A"/>
                </a:solidFill>
                <a:effectLst/>
                <a:latin typeface="Titillium Web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Italy</a:t>
            </a:r>
            <a:endParaRPr lang="it-IT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Elemento grafico 1" descr="Automobile con riempimento a tinta unita">
            <a:extLst>
              <a:ext uri="{FF2B5EF4-FFF2-40B4-BE49-F238E27FC236}">
                <a16:creationId xmlns:a16="http://schemas.microsoft.com/office/drawing/2014/main" id="{F4D3E3A7-F58D-DA5A-65E7-70A9AF5C7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89372" y="2042487"/>
            <a:ext cx="560530" cy="655980"/>
          </a:xfrm>
          <a:prstGeom prst="rect">
            <a:avLst/>
          </a:prstGeom>
        </p:spPr>
      </p:pic>
      <p:pic>
        <p:nvPicPr>
          <p:cNvPr id="3" name="Elemento grafico 2" descr="Automobile con riempimento a tinta unita">
            <a:extLst>
              <a:ext uri="{FF2B5EF4-FFF2-40B4-BE49-F238E27FC236}">
                <a16:creationId xmlns:a16="http://schemas.microsoft.com/office/drawing/2014/main" id="{6BBA5A84-AAAD-5067-D8B6-ED8E0D032B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71999" y="2066896"/>
            <a:ext cx="548447" cy="655981"/>
          </a:xfrm>
          <a:prstGeom prst="rect">
            <a:avLst/>
          </a:prstGeom>
        </p:spPr>
      </p:pic>
      <p:pic>
        <p:nvPicPr>
          <p:cNvPr id="6" name="Elemento grafico 5" descr="Automobile con riempimento a tinta unita">
            <a:extLst>
              <a:ext uri="{FF2B5EF4-FFF2-40B4-BE49-F238E27FC236}">
                <a16:creationId xmlns:a16="http://schemas.microsoft.com/office/drawing/2014/main" id="{25987281-56F4-644F-596A-7FEB044E54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58187" y="2054108"/>
            <a:ext cx="548447" cy="655981"/>
          </a:xfrm>
          <a:prstGeom prst="rect">
            <a:avLst/>
          </a:prstGeom>
        </p:spPr>
      </p:pic>
      <p:sp>
        <p:nvSpPr>
          <p:cNvPr id="7" name="Freccia a destra 6">
            <a:extLst>
              <a:ext uri="{FF2B5EF4-FFF2-40B4-BE49-F238E27FC236}">
                <a16:creationId xmlns:a16="http://schemas.microsoft.com/office/drawing/2014/main" id="{B821D20A-F915-ED88-F3C6-D354B57F83BF}"/>
              </a:ext>
            </a:extLst>
          </p:cNvPr>
          <p:cNvSpPr/>
          <p:nvPr/>
        </p:nvSpPr>
        <p:spPr>
          <a:xfrm>
            <a:off x="4067040" y="2243302"/>
            <a:ext cx="458511" cy="1838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4273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3144A-3F7D-68E7-2EBB-F0781F988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23A3D5EA-8A6E-FED7-2C35-886F2D5497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0"/>
            <a:ext cx="9143995" cy="1230321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2D0D3B0D-99BE-B2AA-E2F0-25404B2FFD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944"/>
          <a:stretch/>
        </p:blipFill>
        <p:spPr>
          <a:xfrm>
            <a:off x="7936587" y="5771241"/>
            <a:ext cx="666855" cy="636149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21B5250B-C57C-B272-C988-7E754C8EA4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1629497"/>
            <a:ext cx="78991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tillium Web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it-IT" altLang="it-IT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C04F41C5-4F45-7188-AB55-8BD3607F43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1679" y="1355610"/>
            <a:ext cx="288429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tillium Web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VEICOLI DI CATEGORIA LE</a:t>
            </a:r>
            <a:endParaRPr kumimoji="0" lang="it-IT" altLang="it-IT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D684998-E1D3-D07D-1D60-22E03E638E34}"/>
              </a:ext>
            </a:extLst>
          </p:cNvPr>
          <p:cNvSpPr txBox="1"/>
          <p:nvPr/>
        </p:nvSpPr>
        <p:spPr>
          <a:xfrm>
            <a:off x="457200" y="1629497"/>
            <a:ext cx="8249478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100" dirty="0">
                <a:solidFill>
                  <a:srgbClr val="3A3A3A"/>
                </a:solidFill>
              </a:rPr>
              <a:t>(</a:t>
            </a:r>
            <a:r>
              <a:rPr lang="it-IT" sz="1100" b="1" dirty="0">
                <a:solidFill>
                  <a:srgbClr val="3A3A3A"/>
                </a:solidFill>
                <a:effectLst/>
              </a:rPr>
              <a:t>motocicli e i ciclomotori a due, tre o quattro appartenenti ad una delle categorie da L1e a L7e)</a:t>
            </a:r>
          </a:p>
          <a:p>
            <a:endParaRPr lang="it-IT" sz="1100" b="0" dirty="0">
              <a:solidFill>
                <a:srgbClr val="3A3A3A"/>
              </a:solidFill>
              <a:effectLst/>
            </a:endParaRPr>
          </a:p>
          <a:p>
            <a:r>
              <a:rPr lang="it-IT" sz="1100" b="0" dirty="0">
                <a:solidFill>
                  <a:srgbClr val="3A3A3A"/>
                </a:solidFill>
                <a:effectLst/>
              </a:rPr>
              <a:t>Il </a:t>
            </a:r>
            <a:r>
              <a:rPr lang="it-IT" sz="1100" b="1" dirty="0">
                <a:solidFill>
                  <a:srgbClr val="00B050"/>
                </a:solidFill>
                <a:effectLst/>
              </a:rPr>
              <a:t>VEICOLO ACQUISTATO</a:t>
            </a:r>
            <a:r>
              <a:rPr lang="it-IT" sz="1100" b="0" dirty="0">
                <a:solidFill>
                  <a:srgbClr val="00B050"/>
                </a:solidFill>
                <a:effectLst/>
              </a:rPr>
              <a:t> </a:t>
            </a:r>
            <a:r>
              <a:rPr lang="it-IT" sz="1100" b="0" dirty="0">
                <a:solidFill>
                  <a:srgbClr val="3A3A3A"/>
                </a:solidFill>
                <a:effectLst/>
              </a:rPr>
              <a:t>deve essere:</a:t>
            </a:r>
          </a:p>
          <a:p>
            <a:r>
              <a:rPr lang="it-IT" sz="1100" b="0" dirty="0">
                <a:solidFill>
                  <a:srgbClr val="3A3A3A"/>
                </a:solidFill>
                <a:effectLst/>
              </a:rPr>
              <a:t>         nuovo di fabbrica</a:t>
            </a:r>
          </a:p>
          <a:p>
            <a:r>
              <a:rPr lang="it-IT" sz="1100" b="0" dirty="0">
                <a:solidFill>
                  <a:srgbClr val="3A3A3A"/>
                </a:solidFill>
                <a:effectLst/>
              </a:rPr>
              <a:t>         elettrico</a:t>
            </a:r>
          </a:p>
          <a:p>
            <a:r>
              <a:rPr lang="it-IT" sz="1100" b="0" dirty="0">
                <a:solidFill>
                  <a:srgbClr val="3A3A3A"/>
                </a:solidFill>
                <a:effectLst/>
              </a:rPr>
              <a:t>         non elettrico Classe Euro non inferiore a 5</a:t>
            </a:r>
          </a:p>
          <a:p>
            <a:r>
              <a:rPr lang="it-IT" sz="1100" b="0" dirty="0">
                <a:solidFill>
                  <a:srgbClr val="3A3A3A"/>
                </a:solidFill>
                <a:effectLst/>
              </a:rPr>
              <a:t>Il contributo è calcolato in percentuale del prezzo di acquisto e varia in base alla presenza di un veicolo da rottamare. </a:t>
            </a:r>
          </a:p>
          <a:p>
            <a:pPr algn="ctr"/>
            <a:endParaRPr lang="it-IT" sz="1100" b="1" dirty="0">
              <a:solidFill>
                <a:srgbClr val="FF0000"/>
              </a:solidFill>
            </a:endParaRPr>
          </a:p>
          <a:p>
            <a:pPr algn="ctr"/>
            <a:r>
              <a:rPr lang="it-IT" sz="1100" b="1" dirty="0">
                <a:solidFill>
                  <a:srgbClr val="FF0000"/>
                </a:solidFill>
                <a:effectLst/>
              </a:rPr>
              <a:t>CON ROTTAMAZIONE  </a:t>
            </a:r>
            <a:endParaRPr lang="it-IT" sz="1100" b="0" dirty="0">
              <a:solidFill>
                <a:srgbClr val="FF0000"/>
              </a:solidFill>
              <a:effectLst/>
            </a:endParaRPr>
          </a:p>
          <a:p>
            <a:r>
              <a:rPr lang="it-IT" sz="1100" b="0" dirty="0">
                <a:solidFill>
                  <a:srgbClr val="3A3A3A"/>
                </a:solidFill>
                <a:effectLst/>
              </a:rPr>
              <a:t>Il </a:t>
            </a:r>
            <a:r>
              <a:rPr lang="it-IT" sz="1100" b="1" dirty="0">
                <a:solidFill>
                  <a:srgbClr val="FF0000"/>
                </a:solidFill>
                <a:effectLst/>
              </a:rPr>
              <a:t>VEICOLO DA ROTTAMARE </a:t>
            </a:r>
            <a:r>
              <a:rPr lang="it-IT" sz="1100" b="0" dirty="0">
                <a:solidFill>
                  <a:srgbClr val="3A3A3A"/>
                </a:solidFill>
                <a:effectLst/>
              </a:rPr>
              <a:t>deve essere:</a:t>
            </a:r>
          </a:p>
          <a:p>
            <a:r>
              <a:rPr lang="it-IT" sz="1100" b="0" dirty="0">
                <a:solidFill>
                  <a:srgbClr val="3A3A3A"/>
                </a:solidFill>
                <a:effectLst/>
              </a:rPr>
              <a:t>        di categoria Le </a:t>
            </a:r>
          </a:p>
          <a:p>
            <a:r>
              <a:rPr lang="it-IT" sz="1100" b="0" dirty="0">
                <a:solidFill>
                  <a:srgbClr val="3A3A3A"/>
                </a:solidFill>
                <a:effectLst/>
              </a:rPr>
              <a:t>        intestato da almeno 12 mesi allo stesso soggetto intestatario del nuovo veicolo o ad uno dei familiari conviventi</a:t>
            </a:r>
          </a:p>
          <a:p>
            <a:r>
              <a:rPr lang="it-IT" sz="1100" b="0" dirty="0">
                <a:solidFill>
                  <a:srgbClr val="3A3A3A"/>
                </a:solidFill>
                <a:effectLst/>
              </a:rPr>
              <a:t>        omologato alle Classi Euro da 0 a 3 ovvero oggetto di </a:t>
            </a:r>
            <a:r>
              <a:rPr lang="it-IT" sz="1100" b="0" dirty="0" err="1">
                <a:solidFill>
                  <a:srgbClr val="3A3A3A"/>
                </a:solidFill>
                <a:effectLst/>
              </a:rPr>
              <a:t>ritargatura</a:t>
            </a:r>
            <a:r>
              <a:rPr lang="it-IT" sz="1100" b="0" dirty="0">
                <a:solidFill>
                  <a:srgbClr val="3A3A3A"/>
                </a:solidFill>
                <a:effectLst/>
              </a:rPr>
              <a:t> ai sensi del Decreto del </a:t>
            </a:r>
            <a:r>
              <a:rPr lang="it-IT" sz="1100" b="0" dirty="0" err="1">
                <a:solidFill>
                  <a:srgbClr val="3A3A3A"/>
                </a:solidFill>
                <a:effectLst/>
              </a:rPr>
              <a:t>Mit</a:t>
            </a:r>
            <a:r>
              <a:rPr lang="it-IT" sz="1100" b="0" dirty="0">
                <a:solidFill>
                  <a:srgbClr val="3A3A3A"/>
                </a:solidFill>
                <a:effectLst/>
              </a:rPr>
              <a:t> n. 76/2011 </a:t>
            </a:r>
          </a:p>
          <a:p>
            <a:endParaRPr lang="it-IT" sz="1100" b="0" dirty="0">
              <a:solidFill>
                <a:srgbClr val="3A3A3A"/>
              </a:solidFill>
              <a:effectLst/>
            </a:endParaRPr>
          </a:p>
          <a:p>
            <a:r>
              <a:rPr lang="it-IT" sz="1100" b="0" dirty="0">
                <a:solidFill>
                  <a:srgbClr val="3A3A3A"/>
                </a:solidFill>
                <a:effectLst/>
              </a:rPr>
              <a:t>Per i veicoli </a:t>
            </a:r>
            <a:r>
              <a:rPr lang="it-IT" sz="1100" b="1" dirty="0">
                <a:solidFill>
                  <a:srgbClr val="3A3A3A"/>
                </a:solidFill>
                <a:effectLst/>
              </a:rPr>
              <a:t>non elettrici</a:t>
            </a:r>
            <a:r>
              <a:rPr lang="it-IT" sz="1100" b="0" dirty="0">
                <a:solidFill>
                  <a:srgbClr val="3A3A3A"/>
                </a:solidFill>
                <a:effectLst/>
              </a:rPr>
              <a:t> sono obbligatori la </a:t>
            </a:r>
            <a:r>
              <a:rPr lang="it-IT" sz="1100" b="1" dirty="0">
                <a:solidFill>
                  <a:srgbClr val="3A3A3A"/>
                </a:solidFill>
                <a:effectLst/>
              </a:rPr>
              <a:t>rottamazione e lo sconto da parte del concessionario pari ad almeno 5%</a:t>
            </a:r>
            <a:r>
              <a:rPr lang="it-IT" sz="1100" b="0" dirty="0">
                <a:solidFill>
                  <a:srgbClr val="3A3A3A"/>
                </a:solidFill>
                <a:effectLst/>
              </a:rPr>
              <a:t> del prezzo del veicolo.</a:t>
            </a:r>
          </a:p>
          <a:p>
            <a:r>
              <a:rPr lang="it-IT" sz="1100" b="0" dirty="0">
                <a:solidFill>
                  <a:srgbClr val="3A3A3A"/>
                </a:solidFill>
                <a:effectLst/>
              </a:rPr>
              <a:t>Le sottocategorie di veicoli Le sono interscambiabili ai fini della rottamazione.</a:t>
            </a:r>
          </a:p>
          <a:p>
            <a:endParaRPr lang="it-IT" sz="1100" b="0" dirty="0">
              <a:solidFill>
                <a:srgbClr val="3A3A3A"/>
              </a:solidFill>
              <a:effectLst/>
            </a:endParaRPr>
          </a:p>
          <a:p>
            <a:r>
              <a:rPr lang="it-IT" sz="1100" b="0" dirty="0">
                <a:solidFill>
                  <a:srgbClr val="3A3A3A"/>
                </a:solidFill>
                <a:effectLst/>
              </a:rPr>
              <a:t>Nell’</a:t>
            </a:r>
            <a:r>
              <a:rPr lang="it-IT" sz="1100" b="1" dirty="0">
                <a:solidFill>
                  <a:srgbClr val="3A3A3A"/>
                </a:solidFill>
                <a:effectLst/>
              </a:rPr>
              <a:t>atto di acquisto </a:t>
            </a:r>
            <a:r>
              <a:rPr lang="it-IT" sz="1100" b="0" dirty="0">
                <a:solidFill>
                  <a:srgbClr val="3A3A3A"/>
                </a:solidFill>
                <a:effectLst/>
              </a:rPr>
              <a:t>del veicolo nuovo devono essere indicati: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100" b="0" dirty="0">
                <a:solidFill>
                  <a:srgbClr val="3A3A3A"/>
                </a:solidFill>
                <a:effectLst/>
              </a:rPr>
              <a:t>il veicolo da rottamare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100" b="0" dirty="0">
                <a:solidFill>
                  <a:srgbClr val="3A3A3A"/>
                </a:solidFill>
                <a:effectLst/>
              </a:rPr>
              <a:t>il contributo Ecobonus DPCM del 6 aprile 2022.</a:t>
            </a:r>
            <a:endParaRPr lang="it-IT" sz="1100" b="1" dirty="0">
              <a:solidFill>
                <a:srgbClr val="FF0000"/>
              </a:solidFill>
              <a:effectLst/>
            </a:endParaRPr>
          </a:p>
          <a:p>
            <a:pPr algn="ctr"/>
            <a:r>
              <a:rPr lang="it-IT" sz="1100" b="1" dirty="0">
                <a:solidFill>
                  <a:srgbClr val="FF0000"/>
                </a:solidFill>
                <a:effectLst/>
              </a:rPr>
              <a:t>SENZA ROTTAMAZIONE</a:t>
            </a:r>
          </a:p>
          <a:p>
            <a:pPr algn="ctr"/>
            <a:endParaRPr lang="it-IT" sz="1100" b="0" dirty="0">
              <a:solidFill>
                <a:srgbClr val="FF0000"/>
              </a:solidFill>
              <a:effectLst/>
            </a:endParaRPr>
          </a:p>
          <a:p>
            <a:r>
              <a:rPr lang="it-IT" sz="1100" b="0" dirty="0">
                <a:solidFill>
                  <a:srgbClr val="3A3A3A"/>
                </a:solidFill>
                <a:effectLst/>
              </a:rPr>
              <a:t>Solo i veicoli di categoria Le ad alimentazione elettrica sono ammessi al contributo senza rottamazione. </a:t>
            </a:r>
          </a:p>
          <a:p>
            <a:r>
              <a:rPr lang="it-IT" sz="1100" b="0" dirty="0">
                <a:solidFill>
                  <a:srgbClr val="3A3A3A"/>
                </a:solidFill>
                <a:effectLst/>
              </a:rPr>
              <a:t>Nell’atto di acquisto del veicolo nuovo è necessario indicare il contributo Ecobonus.</a:t>
            </a:r>
            <a:br>
              <a:rPr lang="it-IT" sz="1100" b="0" dirty="0">
                <a:solidFill>
                  <a:srgbClr val="3A3A3A"/>
                </a:solidFill>
                <a:effectLst/>
              </a:rPr>
            </a:br>
            <a:r>
              <a:rPr lang="it-IT" sz="1100" b="0" dirty="0">
                <a:solidFill>
                  <a:srgbClr val="3A3A3A"/>
                </a:solidFill>
                <a:effectLst/>
              </a:rPr>
              <a:t>Per i veicoli acquistati da persone fisiche con il contributo DPCM 6 aprile 2022 c’è l’obbligo di mantenimento della proprietà del </a:t>
            </a:r>
          </a:p>
          <a:p>
            <a:r>
              <a:rPr lang="it-IT" sz="1100" b="0" dirty="0">
                <a:solidFill>
                  <a:srgbClr val="3A3A3A"/>
                </a:solidFill>
                <a:effectLst/>
              </a:rPr>
              <a:t>veicolo nuovo per almeno </a:t>
            </a:r>
            <a:r>
              <a:rPr lang="it-IT" sz="1100" b="1" dirty="0">
                <a:solidFill>
                  <a:srgbClr val="3A3A3A"/>
                </a:solidFill>
                <a:effectLst/>
              </a:rPr>
              <a:t>12 mesi.</a:t>
            </a:r>
            <a:br>
              <a:rPr lang="it-IT" sz="1100" b="0" dirty="0">
                <a:solidFill>
                  <a:srgbClr val="3A3A3A"/>
                </a:solidFill>
                <a:effectLst/>
              </a:rPr>
            </a:br>
            <a:r>
              <a:rPr lang="it-IT" sz="1100" b="0" dirty="0">
                <a:solidFill>
                  <a:srgbClr val="3A3A3A"/>
                </a:solidFill>
                <a:effectLst/>
              </a:rPr>
              <a:t>Per i veicoli solo </a:t>
            </a:r>
            <a:r>
              <a:rPr lang="it-IT" sz="1100" b="1" dirty="0">
                <a:solidFill>
                  <a:srgbClr val="3A3A3A"/>
                </a:solidFill>
                <a:effectLst/>
              </a:rPr>
              <a:t>elettrici</a:t>
            </a:r>
            <a:r>
              <a:rPr lang="it-IT" sz="1100" b="0" dirty="0">
                <a:solidFill>
                  <a:srgbClr val="3A3A3A"/>
                </a:solidFill>
                <a:effectLst/>
              </a:rPr>
              <a:t> acquistati con il contributo ai sensi dell’art. 1 c. 691 previsto dalla L.178/2020 non c’è nessun obbligo di mantenimento della proprietà.</a:t>
            </a:r>
          </a:p>
          <a:p>
            <a:br>
              <a:rPr lang="it-IT" sz="1100" u="none" strike="noStrike" dirty="0">
                <a:solidFill>
                  <a:srgbClr val="007E00"/>
                </a:solidFill>
                <a:effectLst/>
                <a:hlinkClick r:id="rId4"/>
              </a:rPr>
            </a:br>
            <a:endParaRPr lang="it-IT" sz="1100" dirty="0">
              <a:effectLst/>
            </a:endParaRPr>
          </a:p>
        </p:txBody>
      </p:sp>
      <p:pic>
        <p:nvPicPr>
          <p:cNvPr id="17" name="Elemento grafico 16" descr="Dorso della mano con indice che punta verso destra con riempimento a tinta unita">
            <a:extLst>
              <a:ext uri="{FF2B5EF4-FFF2-40B4-BE49-F238E27FC236}">
                <a16:creationId xmlns:a16="http://schemas.microsoft.com/office/drawing/2014/main" id="{720E0CA0-21DD-4252-47CD-54CA352E4A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4350" y="3314700"/>
            <a:ext cx="228600" cy="228600"/>
          </a:xfrm>
          <a:prstGeom prst="rect">
            <a:avLst/>
          </a:prstGeom>
        </p:spPr>
      </p:pic>
      <p:pic>
        <p:nvPicPr>
          <p:cNvPr id="19" name="Elemento grafico 18" descr="Dorso della mano con indice che punta verso destra con riempimento a tinta unita">
            <a:extLst>
              <a:ext uri="{FF2B5EF4-FFF2-40B4-BE49-F238E27FC236}">
                <a16:creationId xmlns:a16="http://schemas.microsoft.com/office/drawing/2014/main" id="{8C719EE3-09FD-3132-B240-147E304F3F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1804" y="3469508"/>
            <a:ext cx="228600" cy="228600"/>
          </a:xfrm>
          <a:prstGeom prst="rect">
            <a:avLst/>
          </a:prstGeom>
        </p:spPr>
      </p:pic>
      <p:pic>
        <p:nvPicPr>
          <p:cNvPr id="20" name="Elemento grafico 19" descr="Dorso della mano con indice che punta verso destra con riempimento a tinta unita">
            <a:extLst>
              <a:ext uri="{FF2B5EF4-FFF2-40B4-BE49-F238E27FC236}">
                <a16:creationId xmlns:a16="http://schemas.microsoft.com/office/drawing/2014/main" id="{8FC89AF5-A9F2-4473-3AE9-169387F888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1804" y="3662280"/>
            <a:ext cx="216176" cy="216176"/>
          </a:xfrm>
          <a:prstGeom prst="rect">
            <a:avLst/>
          </a:prstGeom>
        </p:spPr>
      </p:pic>
      <p:pic>
        <p:nvPicPr>
          <p:cNvPr id="24" name="Elemento grafico 23" descr="Segna Pollice su con riempimento a tinta unita">
            <a:extLst>
              <a:ext uri="{FF2B5EF4-FFF2-40B4-BE49-F238E27FC236}">
                <a16:creationId xmlns:a16="http://schemas.microsoft.com/office/drawing/2014/main" id="{87323742-F247-B9C1-3315-542B10A731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1805" y="2140412"/>
            <a:ext cx="291831" cy="221258"/>
          </a:xfrm>
          <a:prstGeom prst="rect">
            <a:avLst/>
          </a:prstGeom>
        </p:spPr>
      </p:pic>
      <p:pic>
        <p:nvPicPr>
          <p:cNvPr id="25" name="Elemento grafico 24" descr="Segna Pollice su con riempimento a tinta unita">
            <a:extLst>
              <a:ext uri="{FF2B5EF4-FFF2-40B4-BE49-F238E27FC236}">
                <a16:creationId xmlns:a16="http://schemas.microsoft.com/office/drawing/2014/main" id="{34F745F3-5B42-8925-539C-B1CABA41DC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1805" y="2292812"/>
            <a:ext cx="301513" cy="228599"/>
          </a:xfrm>
          <a:prstGeom prst="rect">
            <a:avLst/>
          </a:prstGeom>
        </p:spPr>
      </p:pic>
      <p:pic>
        <p:nvPicPr>
          <p:cNvPr id="26" name="Elemento grafico 25" descr="Segna Pollice su con riempimento a tinta unita">
            <a:extLst>
              <a:ext uri="{FF2B5EF4-FFF2-40B4-BE49-F238E27FC236}">
                <a16:creationId xmlns:a16="http://schemas.microsoft.com/office/drawing/2014/main" id="{D4908ACC-CE73-15D9-A08E-8F0687FB03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1803" y="2480649"/>
            <a:ext cx="291831" cy="255084"/>
          </a:xfrm>
          <a:prstGeom prst="rect">
            <a:avLst/>
          </a:prstGeom>
        </p:spPr>
      </p:pic>
      <p:pic>
        <p:nvPicPr>
          <p:cNvPr id="2" name="Elemento grafico 1" descr="Motocicletta con riempimento a tinta unita">
            <a:extLst>
              <a:ext uri="{FF2B5EF4-FFF2-40B4-BE49-F238E27FC236}">
                <a16:creationId xmlns:a16="http://schemas.microsoft.com/office/drawing/2014/main" id="{858C0491-FF53-3519-9014-AF7830B558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28059" y="2817127"/>
            <a:ext cx="619351" cy="619351"/>
          </a:xfrm>
          <a:prstGeom prst="rect">
            <a:avLst/>
          </a:prstGeom>
        </p:spPr>
      </p:pic>
      <p:pic>
        <p:nvPicPr>
          <p:cNvPr id="6" name="Elemento grafico 5" descr="Motocicletta con riempimento a tinta unita">
            <a:extLst>
              <a:ext uri="{FF2B5EF4-FFF2-40B4-BE49-F238E27FC236}">
                <a16:creationId xmlns:a16="http://schemas.microsoft.com/office/drawing/2014/main" id="{B3B4985E-40C7-C5F6-3B7D-745826AF17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50197" y="2825489"/>
            <a:ext cx="619351" cy="619351"/>
          </a:xfrm>
          <a:prstGeom prst="rect">
            <a:avLst/>
          </a:prstGeom>
        </p:spPr>
      </p:pic>
      <p:pic>
        <p:nvPicPr>
          <p:cNvPr id="7" name="Elemento grafico 6" descr="Motocicletta con riempimento a tinta unita">
            <a:extLst>
              <a:ext uri="{FF2B5EF4-FFF2-40B4-BE49-F238E27FC236}">
                <a16:creationId xmlns:a16="http://schemas.microsoft.com/office/drawing/2014/main" id="{D3EEE0DB-AB2A-89B9-9D74-E7771C8166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50197" y="4694341"/>
            <a:ext cx="619351" cy="619351"/>
          </a:xfrm>
          <a:prstGeom prst="rect">
            <a:avLst/>
          </a:prstGeom>
        </p:spPr>
      </p:pic>
      <p:sp>
        <p:nvSpPr>
          <p:cNvPr id="9" name="Freccia a destra 8">
            <a:extLst>
              <a:ext uri="{FF2B5EF4-FFF2-40B4-BE49-F238E27FC236}">
                <a16:creationId xmlns:a16="http://schemas.microsoft.com/office/drawing/2014/main" id="{84B94A81-4EAB-BC82-24CA-3EFB072008B5}"/>
              </a:ext>
            </a:extLst>
          </p:cNvPr>
          <p:cNvSpPr/>
          <p:nvPr/>
        </p:nvSpPr>
        <p:spPr>
          <a:xfrm flipV="1">
            <a:off x="5969548" y="3025211"/>
            <a:ext cx="458511" cy="21990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" name="Elemento grafico 10" descr="Motocicletta con riempimento a tinta unita">
            <a:extLst>
              <a:ext uri="{FF2B5EF4-FFF2-40B4-BE49-F238E27FC236}">
                <a16:creationId xmlns:a16="http://schemas.microsoft.com/office/drawing/2014/main" id="{0D8878E8-342A-4CBB-7D17-3EAAEB4D444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550132" y="1211630"/>
            <a:ext cx="497287" cy="497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6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DD3EC-BF79-C2DD-D56D-40DBD90F3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D9B3672C-B73C-A7BA-DD42-22BD14E0E4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0"/>
            <a:ext cx="9143995" cy="1230321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8D6281F3-A150-E012-90B8-0B1F44E1D6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944"/>
          <a:stretch/>
        </p:blipFill>
        <p:spPr>
          <a:xfrm>
            <a:off x="7936587" y="5771241"/>
            <a:ext cx="666855" cy="636149"/>
          </a:xfrm>
          <a:prstGeom prst="rect">
            <a:avLst/>
          </a:prstGeom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EE7535BA-1B31-75CB-D1CD-5C7072E7B30D}"/>
              </a:ext>
            </a:extLst>
          </p:cNvPr>
          <p:cNvSpPr txBox="1"/>
          <p:nvPr/>
        </p:nvSpPr>
        <p:spPr>
          <a:xfrm>
            <a:off x="1565413" y="5089487"/>
            <a:ext cx="6013172" cy="318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1400" i="1" kern="0" dirty="0">
                <a:solidFill>
                  <a:srgbClr val="3A3A3A"/>
                </a:solidFill>
                <a:effectLst/>
                <a:latin typeface="Titillium Web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Fonte:  Ministero delle Imprese e del Made in </a:t>
            </a:r>
            <a:r>
              <a:rPr lang="it-IT" sz="1400" i="1" kern="0" dirty="0" err="1">
                <a:solidFill>
                  <a:srgbClr val="3A3A3A"/>
                </a:solidFill>
                <a:effectLst/>
                <a:latin typeface="Titillium Web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Italy</a:t>
            </a:r>
            <a:endParaRPr lang="it-IT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5B90C360-0B0A-F53B-FF49-36E0C77AE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2028672"/>
            <a:ext cx="788669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tillium Web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it-IT" altLang="it-IT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AF7DA07-BF1A-A986-3D26-A2792BC1C827}"/>
              </a:ext>
            </a:extLst>
          </p:cNvPr>
          <p:cNvSpPr txBox="1"/>
          <p:nvPr/>
        </p:nvSpPr>
        <p:spPr>
          <a:xfrm>
            <a:off x="1858619" y="5407843"/>
            <a:ext cx="5143453" cy="651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it-IT" sz="1400" i="1" kern="0" dirty="0">
              <a:solidFill>
                <a:srgbClr val="3A3A3A"/>
              </a:solidFill>
              <a:effectLst/>
              <a:latin typeface="Titillium Web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1400" i="1" kern="0" dirty="0">
                <a:solidFill>
                  <a:srgbClr val="3A3A3A"/>
                </a:solidFill>
                <a:effectLst/>
                <a:latin typeface="Titillium Web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Fonte:  Ministero delle Imprese e del Made in </a:t>
            </a:r>
            <a:r>
              <a:rPr lang="it-IT" sz="1400" i="1" kern="0" dirty="0" err="1">
                <a:solidFill>
                  <a:srgbClr val="3A3A3A"/>
                </a:solidFill>
                <a:effectLst/>
                <a:latin typeface="Titillium Web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Italy</a:t>
            </a:r>
            <a:endParaRPr lang="it-IT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D402311A-8D23-756C-5B68-3DF2859900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81570"/>
              </p:ext>
            </p:extLst>
          </p:nvPr>
        </p:nvGraphicFramePr>
        <p:xfrm>
          <a:off x="633014" y="2692691"/>
          <a:ext cx="7553856" cy="29635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17952">
                  <a:extLst>
                    <a:ext uri="{9D8B030D-6E8A-4147-A177-3AD203B41FA5}">
                      <a16:colId xmlns:a16="http://schemas.microsoft.com/office/drawing/2014/main" val="2505672028"/>
                    </a:ext>
                  </a:extLst>
                </a:gridCol>
                <a:gridCol w="2517952">
                  <a:extLst>
                    <a:ext uri="{9D8B030D-6E8A-4147-A177-3AD203B41FA5}">
                      <a16:colId xmlns:a16="http://schemas.microsoft.com/office/drawing/2014/main" val="1844670063"/>
                    </a:ext>
                  </a:extLst>
                </a:gridCol>
                <a:gridCol w="2517952">
                  <a:extLst>
                    <a:ext uri="{9D8B030D-6E8A-4147-A177-3AD203B41FA5}">
                      <a16:colId xmlns:a16="http://schemas.microsoft.com/office/drawing/2014/main" val="2162255451"/>
                    </a:ext>
                  </a:extLst>
                </a:gridCol>
              </a:tblGrid>
              <a:tr h="26000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kern="0" dirty="0">
                          <a:effectLst/>
                        </a:rPr>
                        <a:t>Le</a:t>
                      </a:r>
                      <a:endParaRPr lang="it-IT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95" marR="40195" marT="40195" marB="40195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137125"/>
                  </a:ext>
                </a:extLst>
              </a:tr>
              <a:tr h="6767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kern="0" dirty="0">
                          <a:effectLst/>
                        </a:rPr>
                        <a:t>Alimentazione</a:t>
                      </a:r>
                      <a:endParaRPr lang="it-IT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95" marR="40195" marT="40195" marB="40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kern="0">
                          <a:effectLst/>
                        </a:rPr>
                        <a:t>Con rottamazionedi un veicolo della stessa categoria omologato alle classi Euro da 0 a 3*</a:t>
                      </a:r>
                      <a:endParaRPr lang="it-IT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95" marR="40195" marT="40195" marB="40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kern="0" dirty="0">
                          <a:effectLst/>
                        </a:rPr>
                        <a:t>Senza rottamazione</a:t>
                      </a:r>
                      <a:endParaRPr lang="it-IT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95" marR="40195" marT="40195" marB="40195" anchor="ctr"/>
                </a:tc>
                <a:extLst>
                  <a:ext uri="{0D108BD9-81ED-4DB2-BD59-A6C34878D82A}">
                    <a16:rowId xmlns:a16="http://schemas.microsoft.com/office/drawing/2014/main" val="2771337505"/>
                  </a:ext>
                </a:extLst>
              </a:tr>
              <a:tr h="8950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kern="0" dirty="0">
                          <a:effectLst/>
                        </a:rPr>
                        <a:t>Elettrica</a:t>
                      </a:r>
                      <a:endParaRPr lang="it-IT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95" marR="40195" marT="40195" marB="40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kern="0" dirty="0">
                          <a:effectLst/>
                        </a:rPr>
                        <a:t>40% del prezzo d'acquisto</a:t>
                      </a:r>
                      <a:br>
                        <a:rPr lang="it-IT" sz="1200" kern="0" dirty="0">
                          <a:effectLst/>
                        </a:rPr>
                      </a:br>
                      <a:r>
                        <a:rPr lang="it-IT" sz="1200" kern="0" dirty="0">
                          <a:effectLst/>
                        </a:rPr>
                        <a:t>fino a massimo € 4.000 (IVA esclusa)</a:t>
                      </a:r>
                      <a:endParaRPr lang="it-IT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95" marR="40195" marT="40195" marB="40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kern="0" dirty="0">
                          <a:effectLst/>
                        </a:rPr>
                        <a:t>30% del prezzo d'acquisto</a:t>
                      </a:r>
                      <a:br>
                        <a:rPr lang="it-IT" sz="1200" kern="0" dirty="0">
                          <a:effectLst/>
                        </a:rPr>
                      </a:br>
                      <a:r>
                        <a:rPr lang="it-IT" sz="1200" kern="0" dirty="0">
                          <a:effectLst/>
                        </a:rPr>
                        <a:t>fino a massimo € 3.000 (IVA esclusa)</a:t>
                      </a:r>
                      <a:endParaRPr lang="it-IT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95" marR="40195" marT="40195" marB="40195" anchor="ctr"/>
                </a:tc>
                <a:extLst>
                  <a:ext uri="{0D108BD9-81ED-4DB2-BD59-A6C34878D82A}">
                    <a16:rowId xmlns:a16="http://schemas.microsoft.com/office/drawing/2014/main" val="3005418651"/>
                  </a:ext>
                </a:extLst>
              </a:tr>
              <a:tr h="11242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kern="0" dirty="0">
                          <a:effectLst/>
                        </a:rPr>
                        <a:t>Non elettrica</a:t>
                      </a:r>
                      <a:endParaRPr lang="it-IT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95" marR="40195" marT="40195" marB="40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kern="0" dirty="0">
                          <a:effectLst/>
                        </a:rPr>
                        <a:t>40% del prezzo d'acquisto fino a massimo € 2.500 (IVA esclusa)</a:t>
                      </a:r>
                      <a:br>
                        <a:rPr lang="it-IT" sz="1200" kern="0" dirty="0">
                          <a:effectLst/>
                        </a:rPr>
                      </a:br>
                      <a:r>
                        <a:rPr lang="it-IT" sz="1200" kern="0" dirty="0">
                          <a:effectLst/>
                        </a:rPr>
                        <a:t>È obbligatorio uno sconto del venditore pari ad almeno il 5% del prezzo di acquisto.</a:t>
                      </a:r>
                      <a:endParaRPr lang="it-IT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95" marR="40195" marT="40195" marB="40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kern="0" dirty="0">
                          <a:effectLst/>
                        </a:rPr>
                        <a:t>ND</a:t>
                      </a:r>
                      <a:endParaRPr lang="it-IT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95" marR="40195" marT="40195" marB="40195" anchor="ctr"/>
                </a:tc>
                <a:extLst>
                  <a:ext uri="{0D108BD9-81ED-4DB2-BD59-A6C34878D82A}">
                    <a16:rowId xmlns:a16="http://schemas.microsoft.com/office/drawing/2014/main" val="2813691289"/>
                  </a:ext>
                </a:extLst>
              </a:tr>
            </a:tbl>
          </a:graphicData>
        </a:graphic>
      </p:graphicFrame>
      <p:sp>
        <p:nvSpPr>
          <p:cNvPr id="8" name="Rectangle 2">
            <a:extLst>
              <a:ext uri="{FF2B5EF4-FFF2-40B4-BE49-F238E27FC236}">
                <a16:creationId xmlns:a16="http://schemas.microsoft.com/office/drawing/2014/main" id="{6684E8D9-8201-2775-2587-FA3B4756E4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1679" y="1537556"/>
            <a:ext cx="300746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1" i="0" u="none" strike="noStrike" cap="none" normalizeH="0" baseline="0" dirty="0">
                <a:ln>
                  <a:noFill/>
                </a:ln>
                <a:effectLst/>
                <a:latin typeface="Titillium Web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CONTRIBUTI CONCESSI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tillium Web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VEICOLI DI CATEGORIA LE</a:t>
            </a:r>
            <a:endParaRPr kumimoji="0" lang="it-IT" altLang="it-IT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9" name="Elemento grafico 8" descr="Motocicletta con riempimento a tinta unita">
            <a:extLst>
              <a:ext uri="{FF2B5EF4-FFF2-40B4-BE49-F238E27FC236}">
                <a16:creationId xmlns:a16="http://schemas.microsoft.com/office/drawing/2014/main" id="{21E4E7E6-9F14-D71E-010A-44E7829407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0561" y="2107380"/>
            <a:ext cx="645668" cy="645668"/>
          </a:xfrm>
          <a:prstGeom prst="rect">
            <a:avLst/>
          </a:prstGeom>
        </p:spPr>
      </p:pic>
      <p:pic>
        <p:nvPicPr>
          <p:cNvPr id="2" name="Elemento grafico 1" descr="Motocicletta con riempimento a tinta unita">
            <a:extLst>
              <a:ext uri="{FF2B5EF4-FFF2-40B4-BE49-F238E27FC236}">
                <a16:creationId xmlns:a16="http://schemas.microsoft.com/office/drawing/2014/main" id="{CFC1B04E-B2D4-0BB7-A3CB-A97F888508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58100" y="2150275"/>
            <a:ext cx="619351" cy="619351"/>
          </a:xfrm>
          <a:prstGeom prst="rect">
            <a:avLst/>
          </a:prstGeom>
        </p:spPr>
      </p:pic>
      <p:pic>
        <p:nvPicPr>
          <p:cNvPr id="10" name="Elemento grafico 9" descr="Motocicletta con riempimento a tinta unita">
            <a:extLst>
              <a:ext uri="{FF2B5EF4-FFF2-40B4-BE49-F238E27FC236}">
                <a16:creationId xmlns:a16="http://schemas.microsoft.com/office/drawing/2014/main" id="{3DE151F1-C9A4-5980-B6CD-3778FD603B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79434" y="2060776"/>
            <a:ext cx="645668" cy="645668"/>
          </a:xfrm>
          <a:prstGeom prst="rect">
            <a:avLst/>
          </a:prstGeom>
        </p:spPr>
      </p:pic>
      <p:sp>
        <p:nvSpPr>
          <p:cNvPr id="12" name="Freccia a destra 11">
            <a:extLst>
              <a:ext uri="{FF2B5EF4-FFF2-40B4-BE49-F238E27FC236}">
                <a16:creationId xmlns:a16="http://schemas.microsoft.com/office/drawing/2014/main" id="{A099FDE9-4759-0D11-F053-F1F7A96C274E}"/>
              </a:ext>
            </a:extLst>
          </p:cNvPr>
          <p:cNvSpPr/>
          <p:nvPr/>
        </p:nvSpPr>
        <p:spPr>
          <a:xfrm>
            <a:off x="4077451" y="2368011"/>
            <a:ext cx="458511" cy="1838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92300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555</TotalTime>
  <Words>886</Words>
  <Application>Microsoft Office PowerPoint</Application>
  <PresentationFormat>Presentazione su schermo (4:3)</PresentationFormat>
  <Paragraphs>106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Helvetica-Bold</vt:lpstr>
      <vt:lpstr>Roboto</vt:lpstr>
      <vt:lpstr>Titillium Web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Francesca</dc:creator>
  <cp:lastModifiedBy>Claudia</cp:lastModifiedBy>
  <cp:revision>30</cp:revision>
  <cp:lastPrinted>2024-01-29T11:08:47Z</cp:lastPrinted>
  <dcterms:created xsi:type="dcterms:W3CDTF">2022-06-16T09:26:28Z</dcterms:created>
  <dcterms:modified xsi:type="dcterms:W3CDTF">2024-02-07T14:25:14Z</dcterms:modified>
</cp:coreProperties>
</file>